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62" r:id="rId2"/>
    <p:sldId id="256" r:id="rId3"/>
    <p:sldId id="257" r:id="rId4"/>
    <p:sldId id="263" r:id="rId5"/>
    <p:sldId id="258" r:id="rId6"/>
    <p:sldId id="264" r:id="rId7"/>
    <p:sldId id="259" r:id="rId8"/>
    <p:sldId id="265" r:id="rId9"/>
    <p:sldId id="260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902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A2EDEA-C8E2-4546-A90F-B57C8E59EBA9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78E37E-41C8-4A09-A0FB-9B1B99E8E5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br/url?sa=i&amp;rct=j&amp;q=&amp;esrc=s&amp;frm=1&amp;source=images&amp;cd=&amp;cad=rja&amp;docid=MYiFl_0BzZaFiM&amp;tbnid=sGZ7i__GjRK4OM:&amp;ved=0CAUQjRw&amp;url=http://eticavalorescidadania.blogspot.com/2012/12/crescimento-e-desenvolvimento-ponderal.html&amp;ei=Sd7JUfSlIZLU9ATVsIHgBw&amp;psig=AFQjCNGpnVkbe8-DseO4Ips4zDHJygknpg&amp;ust=137227049349954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br/url?sa=i&amp;rct=j&amp;q=&amp;esrc=s&amp;frm=1&amp;source=images&amp;cd=&amp;cad=rja&amp;docid=QP3Ahykn_bFV7M&amp;tbnid=CVSErqlX4SrEhM:&amp;ved=0CAUQjRw&amp;url=http://www.epidemio-ufpel.org.br/site/content/estudos_historia/index.php?estudo=1&amp;ei=MNfJUfCxFIL09gS6xIHQBw&amp;psig=AFQjCNEFcgZqJCzN0pIdk89Za7pQQUjMEA&amp;ust=137226869481916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br/url?sa=i&amp;rct=j&amp;q=&amp;esrc=s&amp;frm=1&amp;source=images&amp;cd=&amp;cad=rja&amp;docid=2ZHHKVtEDUdJuM&amp;tbnid=pvSj_pY4h04VfM:&amp;ved=0CAUQjRw&amp;url=http://www.vocecidade.com.br/trezetilias/noticias-recentes/em-20-anos-numero-de-mortes-de-criancas-menores-de-5-anos-cai-mais-de-40-diz-unicef/&amp;ei=ltnJUfDNGIHC9QTq04DgAw&amp;psig=AFQjCNFdPu9yiiBT7itQYtFx_I94QozX1w&amp;ust=137226932062254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.br/url?sa=i&amp;rct=j&amp;q=&amp;esrc=s&amp;frm=1&amp;source=images&amp;cd=&amp;cad=rja&amp;docid=rQlrgnXy2DFqSM&amp;tbnid=G16NhpA8w0PEpM:&amp;ved=0CAUQjRw&amp;url=https://www.facebook.com/escola.olhardecrianca&amp;ei=MODJUf6PIYf49gT8sYH4Dg&amp;psig=AFQjCNH6LY5kdQmnRx_gp-LXhqzGBd1VMg&amp;ust=137227093765135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br/url?sa=i&amp;rct=j&amp;q=&amp;esrc=s&amp;frm=1&amp;source=images&amp;cd=&amp;cad=rja&amp;docid=PthdG5t7rSlUkM&amp;tbnid=JwDnlWwSwhBvlM:&amp;ved=0CAUQjRw&amp;url=http://www.mandaguarionline.com.br/site/view_noticia.php?id=513&amp;ei=v-HJUZTUJ4eM9ATzo4GIBw&amp;psig=AFQjCNG9M72CYiXOXZmu_lli8PpHCKStdQ&amp;ust=137227134885509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br/url?sa=i&amp;rct=j&amp;q=&amp;esrc=s&amp;frm=1&amp;source=images&amp;cd=&amp;cad=rja&amp;docid=HH71LlyEvwgL3M&amp;tbnid=lYIQHRlRPpKjXM:&amp;ved=0CAUQjRw&amp;url=http://nl.dreamstime.com/royalty-vrije-stock-foto-jongen-en-vraagteken-image21381595&amp;ei=uuPJUemMCZKK9gTQ5YHQBQ&amp;psig=AFQjCNGvgDIFsCLmrCu6ZKBbYhu3EjbcXg&amp;ust=137227174180837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.br/url?sa=i&amp;rct=j&amp;q=&amp;esrc=s&amp;frm=1&amp;source=images&amp;cd=&amp;cad=rja&amp;docid=WhLqF1XZ4X0FoM&amp;tbnid=sgt_yOOXrPeDoM:&amp;ved=0CAUQjRw&amp;url=http://www.canstockphoto.com/group-of-kids-or-teens-shouting-or-5972482.html&amp;ei=iOXJUZvTO47e8wSO2IGgCw&amp;bvm=bv.48293060,d.eWU&amp;psig=AFQjCNFgBY6Np8WROoE6_eC7_RMHhEJeOQ&amp;ust=13722723618589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0800000" flipV="1">
            <a:off x="381000" y="3501008"/>
            <a:ext cx="8458200" cy="1352403"/>
          </a:xfrm>
        </p:spPr>
        <p:txBody>
          <a:bodyPr>
            <a:normAutofit/>
          </a:bodyPr>
          <a:lstStyle/>
          <a:p>
            <a:r>
              <a:rPr lang="pt-BR" dirty="0" smtClean="0"/>
              <a:t>Fases do desenvolvimento infantil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40960" cy="518457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sz="24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      			</a:t>
            </a:r>
          </a:p>
          <a:p>
            <a:r>
              <a:rPr lang="pt-BR" dirty="0" smtClean="0"/>
              <a:t>      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O papel da educação no desenvolvimento cognitivo e social  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932040" y="5866228"/>
            <a:ext cx="403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Profª Maria da Penha Almeida Prado</a:t>
            </a:r>
            <a:endParaRPr lang="pt-BR" dirty="0"/>
          </a:p>
        </p:txBody>
      </p:sp>
      <p:sp>
        <p:nvSpPr>
          <p:cNvPr id="37890" name="AutoShape 2" descr="data:image/jpeg;base64,/9j/4AAQSkZJRgABAQAAAQABAAD/2wCEAAkGBhQSERQUExQWFRMWFxcYFxgYFxoVFRcYGhcVGBQaGBYXHCYeFxojGRcXHy8gJCcpLCwsFR4xNTAqNSYrLCkBCQoKDgwOGg8PGiokHyQqKS8pLCwsKSksLCwsKSwsLCwsLCwqLCwsLCwpKSwsLCwsLCwsLCwsKSwsLCwsLCwsLP/AABEIALcBEwMBIgACEQEDEQH/xAAcAAABBQEBAQAAAAAAAAAAAAAAAQMEBQYCBwj/xAA/EAABAwIEAwUHAgUCBQUAAAABAAIRAyEEBRIxQVFhBhMicYEUMpGhscHwB9FCUmLh8SOSFnKywsMVJDNjov/EABsBAAIDAQEBAAAAAAAAAAAAAAABAgMEBQYH/8QAKhEAAgIBBAEDBAIDAQAAAAAAAAECEQMEEiExQQUTUWFxgcEi8COh4RT/2gAMAwEAAhEDEQA/APcUIQgAQhCABCEIAEIQgAQhCABCEIAEIQgAQhCABCEIAEIQgAQhCABCEIAEIQgAQhCABCEIAQpEqExCIQiUCBCEIA6QhCRIEIQgAQhCABCEIAEKj7ZZ87CYV9VgBcIAm4E/xEcQOSq+w/bsY2me80NeynRe57Xt0ONTXYCZa5um4PNA6dWbBCRrgbgyFFwmbUqr6jKdRr3U3aXhpB0u3g8jcWQIloQhAAhCEACEIQAIQhAAhCEACEJHGEAKk1BVGLxziYFgmG4y20HqVS8yukXrBJqy+lKsk7PS18K9y3MNYg7/AFUo5FIjPFKPJYIQkKsKgSJUhTECSUITEGpCISIAcQhCiSBCEIAEIQgBjG41lGm6pUcGU2Auc42AAuSVj86/Uen3UYYPNd3uh9N9OGn3akPA1NJ2535K/wC0vZ0Yym2m6q+mwOlwb/G3i13RYvtNlf8A7/QDvSptB4hrNU/P6qE5bVZdigpSSMjn1V72k1Xuc8++4kknoNgAOQWVbgmndo6GxEeS9VzPs/T0aTMcb7+azWKySmBYR6rH71HSWBPkr8h7R18EHGg+0QWm7L2Bg/xA3B6XsvTv03yqiG1MVQrVXiuRrp1NM06gA7yS0XcSZ3I2iy84o5e3S/yv13W4/RR04Wuf/u/8bL/CB6LTinuRk1GPaeioQhXGIEIQgAQhCABCEIAEIQgATWJdDSnVX5xUhg6uChN1FsnBXJIBTBULF0RCk07CSqnEZs0uLQs/FGyCdlXjMCN11gMeabhB2P8AlcY7HgdFXBxJBHNKqdo0SVx5PT2myCkpmw8kErYcgEkolJKYhZSSiUkpioWUJJQgKHUJJSSokjpC5lEoA6QuC5KCgDpYvNKAdmZO8UB6EOMj4ELZys3jMrLMWKjT4KmrUD/MQ2IPAeHbqqM97TRp63c/Bjc4zwd93ZfT1fy6jqVdmVbSJMARxV32j7MUvaG1DDYkADiXb22knioXaWhTLtILS2IMQYssVI60JNozmXYttR+kPY4O/l/vutb+j+MbSqYvCuP+oapewc2BrQSPWVRZVkbKXugRw47nhOy136d5IBUq4l13S5jDyBIL/oPmrsUv5/xKNQv8b39m/QudaNa3HIOkLnWkNRAHaE333mjvggdDiE33wS96ECO0LjvRzR3oQB2qXtDRfHeMu9oLQOFyLxxiFcd4ExXM8JUJrcqLMctkkyG6kH0oPEXgkcL33WVynsrToVnOBPiJdBM9OAFvNaTFvLGwDNliM1zmrSJd3Bqh1p1QG+dpVFtcHQw49ys57R5CMRU0l7mgGQAYB85F1Jw2XadLG7uIA6SVTZbm9SrVI7nQAAdRdI8ohbXsvh9b3VHXDbDlJmT6D6pq3SLcsViTkaqi2GgcgAlJSd4OaQvHNaujjBKSUmtc60WFHepGpc6kkosDvUhcShAEiUJChIBUJEIGCJSFCABMYulqaeJFx5p17oElcVKTiLEN2m0nfxfKw81Fq+Bp1yee59iqhqs0s1um4J0i294KxuPxtY1JNAM8RmHTH/5Ez0XpWa4ZxJdA16nahMWmwB8oWFzjGta5wDIeN72HqsmDTZMsnDHFtnYlq8OHHvytRQ/hK2p1NpIbJAkmAJML1zDUGtaAwADewEHrZeH5Bk9XF1bkBjfE64sOjdyTwXplTMHYOjDQdLYYwGfE6JNzu0DjzkK3Hiliv3FX3M2onHPt9tp/Y1JKSVVZDn7cS08HjcfcdFaSrk01aMMouLpg4oJSOcm8TiW02Oe4w1jS4noASfomIhZ3nLMLTL3nyHEnkF5Jnn6pV3PIa8sbwDALeZIukzzOauOc6sWkUxIptEm3AnrHwWJzDCP1GGO/2kfZUPJbNkcNI1OV/q1iaT5cTUbxBA26EBewdm+09HG0hUpH/mb/ABNPIhfN9DL3gybdFpMgzl2CqtrtJt7w4ObxBQphLDaPoJdNVdkudU8XRZWpGWOHqDxB6qerjGK90XKiVMyaJNzATOMxNyOAUCmNTXwJ8QHpuVRLK7pGj2ko3Im4uXj6LO47Es0llSW+m60D3woeKphw5qDuzXje0yb8SxoimD5rU5BntIU2sI7sgcbgniZCqa+SkkQBDtuSMPgAHAHcb/BNNxdktRUots2FPFsdZrgTyBv8E6vP++iHtMGZBC2mV4zvaTKnEi/Q8fmrYT3cGLJhcEmSgEQlIXKsKAKSEEIQAApEspEAWMoQSudXVSInTkKrz3tBTwjA995IAA3J6c1nsb2/7uoxxaO6cASD77STEE7T0VUssIumzVi0ebKrhG14/BtJRKrsDn1Gq0Oa8CeBsfmu8ZnVKkJc8eQufkp7lV2Z9krquTrNMUGNaTYagrAKhwGY08XqeJLWHSAY3iSSPIhXdJ8hKPNy8E8kdqSfZUdpMte7DVu4gV9DjTJ/m3AMfD1XiXZPO2VKrn1qTyylGtxuxjnE6HOG5EgyCOvBfQjnLz3Pey4w/tFSmB3VaoKjtIuHFoDpHEagTP8AUVuxat6fDkjFcv8AH0fP07Rm/wDJDUZoPJ46/v1MriwDXa9o7tzHh0s8M3m8cCtZn2bisxn9LRP/ADOAJ+X1WCxNQNs237K0wtdppXd4iZIPCwj6LjT1OScds23XVnfWmxwlujFLy6JeVZuaFdjxtqv1BsR8F61qXhlYdV7dQeCxpHED6KWnbpoya2KTTHCVTdr3zg6rAYNUd03zqHT8gSfRW+q6p87o95Uw4izXl59GkD/qWictsbMeNXJETKcnZRotYAPCPieKrs2wLXSICkZ/2kpYcw+o1vPUCB/u2UB2ND26hsfVZKOnBPspsblbeQWP7XYcig8jgFtsbihHH4FZrPKOuk4cCEumWtWjRfoGH+xV9Ux38N/2MJj1K9OqVIBPILE/pFS05fHOq8+ew+y1eaVdNM9YH7rXdRs5LjeTb9SqxFWBK67MYrWa7d4LT8QR9lT43MhB6ckx2Mx0uxbxIJ0MbIMe6TPxcscZ1JHRzY7xs0uYYVwBcySJ25/3VRTxh1QZadwDbZWFfGuDNIk+HcQB6rMVqEOmB6TUcJI3dw5eqk5EcONwg7/Ba4nMARA2JmBu137Krp5i4VQ50XkHkZtPTmoOMrua4kbbCdxG4+MqJrcTPL82UXKy6O2ceOmWdCuH09Q2JJHkTZaXsXXmnUaeD5HqB+xWRwFRopBpOyvew9aK1RnNur4ED/uU8b/kivUQ/wAT+htCZXK5dxXMrYco7lIuUgcgKO0JvWhAUWLnoldFy5L0xHn/AOouIrNrUwA00tMtJizwTq36QsHnDqj2gvfq0uBAGxvt8F7TnPZ+ligBUB8MwQYInfzUPC9iMJTFqQcf6iT8tlz8umnObaZ6nQ+r6fBgjCUXuXwv3Z597S11JrrguEx+cF3l2AqVn6KTSeZ2a0cyfwr0luQ0htTYPIRbkpLKEWAgdFetN8nOya2LvYq/RB7L5C7DMIc8PkzAbABIANyb7K6pzJnZDGJ0rVGKiqRy5zcm2/JX1idXqouN93S7Z0q203nioONZcDoT5GDClVk4z8HlnaPJe7qEgeB12ncQqVtOF6d2myx1RjdIEET6xC84zNvdPLHWcPn1C5mbE4y4OziyRnFWR69cAdV7H2bxAdhqUG4ptB5+6F43gcF39QNJhk+I8I5TzK9LyUvZUa0AlvMbaevKFPT2k3LgyaxJpJGrJ5KPiG3DjzT5aFGzQ2A43t6JZNTHr7GDGv5IoM/NJxipdvLn6KFmfdtY1rYiIgbDpZUXaXFPY/vGQ7RcgzA84VI/tFUA1VaVOL3YRJ8m7nySVtWddY6ouv8Ah7xmoKlRurgHks4fwOkcOCh5ph4pkE3NpA+ytaGNPcttE7A7xNpUX2Z1TURBIBLQdi6JaD6qEp/IVtVs13YPCOp4QBwhsnQOOngTzkyfVWPaB8Uhy1X+C8swn63VWN0Po03Pba80xYwR4ZDTblw2WyyHt5hc0Y6hJpVi29NxE8wabtnjjz5hb3jeyjkqa9zf9RxuLpgWAhMYnNQBAsqvOsnrYYmXNewCZFj6g8fJU4bVqCwIkgAnzufzkua+HTOi8+Jc2W3/AKqHOggu6Bxb9OCepvLnNluimHRPiMbxccZVVhMkqNdOpzo/mAPnsFpKVYPpQ9uqownS7hEQY+JCsx+UzNPWx8I4zTL+8HeCAIBOqz3eE3EGBJjw+az1GrO9jyV4/FOtAaCABOmTABaN+QVBjcsqh/eB+o7FpADd+g3kpOW58Iow6hQdD72q37GE+1220Onyt94WdZiTsWulb7sfl3d0i+xe8yYM6W8Gzzm581diVyNuXMtjV9micuPzdKXD8CRxWs5ZwkKQuXP51SGJHX5JVzqH40lCAsttS5aVwKiO9TInfeLvVHmmAQFL7sFNBwMyumU4HVO6Vw7zUx2K1KTZctem3Ek9EAOt5qDVBcZNk/VqHZo9VwZhNIa45CpRmnHJVVXBMd7zGu8wCrUVotaFENG8zCCcXRWVcspgw1jRJ5CPRTsJl+llQt6R6SSmcVim05O56qwdV0jTwj1ki65+qyRUHH5LXuGnY0OAI5W5yNwVFxmOGl7gQaoBDBvBiASo1apoMmRzMWI6j7qPUxIB5iD8y2D8F595HLiResaXRmDi+7BbWI01fDrIju619TH8A11i0+Y5TAOX0qficWW5D91s8VllOqHhwDmvADhzt/i6ztLsQ1jnPrPDmtPgG/lPN3Ra8Wp2Q2y7NkcqINPG98YY0xtJsFpMDlpaATty49SodHLA94BaAxhnRuXv3E8wN46q1p0H093agZsb6fI8uiplmc2QyS4PHP1D7HnDVDiacmi95Lp3Y9xJOw9wnY8zCyWU1apqh1LUHt8YcxpcWkGzvCLQfrHFe+5vgG4ihVovPhcwgxuDwI6jdUfYzs3QwLHC9So8+J5sYB8LQBsB8yu3g1VwqXaOXkilK/BKq4p+IFN5YQ5zWmqHOsDAJHLdT6FdrRpEENkc/wAE/VO4nL6FYxrLXwTLDH+4OFzb4Kpq5XUa4AAVWke83wkW/i6qhxlbfZS4/BajGAidgdhz4fnome+j88+XVRartA8QtHw8rdAmGV2k2Phvx2Pr6lPa0DxySuixaSfw9f2SPPPf85+ij+1NvPX7deqa1Gq7wyW7QLyZjn0QVDnhJmAn8NmbqLtTTfYN/m6R8vyUzRwry5ojTO2o7wQbtBnmrOo1v/yNpAmwiCII3MHayl2nJOq/vRbGDk0kaPBZlqjUNDyJ0k/IKZUf5rM4am4vcXNLIggzM8xfYXVngsfrkEEFpgyIlbFKqT/BY4tfgnvd+FNa/NKueikRHoHJKo5hCALQhINySl7xI587c99vRSYhWniptJ8tBUAujfhfj8+Cz1Tt0abi32d5pg2dNyOcK7DgyZW9isozZ8eJLe6NW4zsuGsPX149bLIYX9VsFVrtw5L2VHENGpvg1fwguFpm3mtiBIuY8k545Y3UlRZCakrixsM3+a50nZSC4Rc/NMHE0xbvGeWofSVCyabOIM+XXfZD+ExG3rwTj6gbfdNnERfh+cEwGsQIOx433A81CxOYMYPEUmaZjq8LbC15MzPL4KhxWF1Ag7kfvCjJlsIryRc2zfvXNY3jA3/LLQ4jtfhATFUPNh4WucNuYEfNee4nA1KdRwaQG6YcSeDtwPRanK8vZTwrIAMjUTzm65WaEpSquDbtg1yyc7tJRfYOaOpMfVVYx7XPNMCZPvAyIAZtz2WfzakBJAjmOajZVj4DWsEQInkOKwZtOrTLlFRXBuqVQMvcnlw9VDdWdUeTwbZvmbm3RVbcW/fhy2TlPMgwOebATAB3P+VieCW67F0aXA4IlugG9y93G52+3ouq2HaLSTHoP3Kj5JnVCnTFN1XXV954DXG7rgCBsNvRSsRmFKJc5rfPw/XZaMWGolEm7M7ndUtADBAO/W4EfNMYdsgT0+YP7fJTs6qN0aw4Foa4yDI+IWbodoy+mQxppuJEEOkNaJgi0yRw2C6GniqdlU8LydFji62gd5bw3npx+f1VxXxDKGGZUI/h1GDEE3gfFZrDYp8OFQCs1385hw6SBsnK+eO0aHsBYCABIsNgATcztC1Qag7QQwPHy+UM4jNcSajh4BdsNa3VILQbuJnjuPgrDFZe3Q2pAaQ0lw3BO8dBJTuW4zDFvePfpIt4iAQBaOeyrs3z32ghlEaKTSJcbF0bcNlHLqY4lub7Ncsc5S2tUl34X/R7B5jRL26aZLgDAMRMDhHDmpGYPL9LhZ0wRaAAZabb3umsHkraTdTbl/icdzfeJ2TL8ToI5nYESob7jz5PLan1RrLs00br7v8A0XFLGbT4YIggXidiRunxiibz6/nqqbDYypvpMOtt+QpjakH6qyMmumYYeqZlOssf1+yzp4k3NwGgG17ckxhsWSdVMm5DnE3kcg3h5/suQZ5jhy+icwlCIHLbmm5SbXJ33O0X1FwcJHw+yceNrfaFCwpgj/HkpTnrRF2iSdiITJPmhSJFsW8Vyy2/A8/guyOUdZ9Psm3QCBtyhMiMZo1zqFVrCA4scAQdnFpjyvCwWUjFFhdUdpFxpLf9QkWNjsPqvQwOUdVR5xSqslzBqDveESR5Kctbk0+KSxrvzV19ieHQ4tTmi8j68XSZ5gOxdJtS4quIMzIEmZmw3nqte2h3jSXPc0TEF5HyPBRK+JIJ1Aj5KJUeHbT8ZXm8nqeonK5zcvhf1HsYenadRqEEvr3+zodnKJqtIqv0zc6ybcoJIK6zNtHDlrKFFjIuTpBJ6lxvK6w2V1CZgx95TWJyytUqHwGTckiBC6OCeTJG5qmcvVxxYZbYStENud1A+WPc09DH+VZv/UWqwRUDX+XhP3HyRhexw3drPrA+SnV+zFJlN7wwag1xB3MxYyVuxQk5KKfZysuaCi21dFWP1BlwBpPbINyJv6cOqbr9uDwB+Q+6oq+HlsxckyeJ2jzTFdkBo9AF6uGjw44pSVv5PJP1HNllcOF8FyDWxDdYswnbnBO8Lc4Qh2HYDwaB8BCqeyTGexsDgZBcdubipjhpdpBhpEgcYG+68tqYRjkko9Wz1WlySnjju7pFHnmGJBaONviqDAZFUon/AEzINyHT8itfVph1xbiDG66pN5mFiWx8M3yhkatIz1apWbA0Ejz4qFXxNR3vAgDgLrdNyvUJ3HMbJipkrB7/ABQ8MTMps57KYHTQFQiHP2B3DRIb6kX9UzmZJmVPrV2hoDLNAsOirCTUcGNuXW/dCilwibnStmLzMvpUK7abgdcEAGf4hIgbS2RKZyHMZADhpdxB3/ut2cgYD18gomK7M0ndCTYixCnHEoxo5uP1fTznSl390R8NXCnU8MKkNiSbBQf+G6jDDXgjk7f5Kyyd76Fam+oJaHX0nUQLiY34qq1u22drbPZvSJeE7DUqNUtfSe5paXuftTaZENa7cuJOw5G4smc57P0XA92X0v6gdQ+B4LUYrGVXd4KjqRYSDSDJ1aYMl8m58lTZjan6LS9Jh7cUc/3pyVtkDBY8UA2m4ioQwS4tieounm4trr8PROZblNKuNVQOPINMW4zCv8vyXD0R4acnm7xkep2UVinupJbfBw8/pcZvdGTT+DP2IsCeUftF1ExTajQS2k9xH9Lo+MLb4HCNZJaDqO7nGT/byEKUGxdW+1Y8XpmKEk5814MRgccKwsx4IFy4aCDAsQfrxUgZi1vU9L/LgtHjcG2oPFY8/wB+ioaGWgcAj20jqNIcwuJLjMQrAO5pmnQsnDbdSSoQhASpogcj+eiRSoC/aRHmkcfRcCv6dSh1T8lBEUG0JDPr+clz3nXokNQH09EDtiPwrTuAfSU07L6Z/hB9E+2pHBD3T5R80qRL3JfI23BNbwCcFIID4SNqT0CYrAUhyumMxwWuk9jYBcCPinmvj8+a6FWen3Uova7RGStUzzrF9ja7AGhuu5u029Z2U/IOz9SmXa6YIIA5wQbraPqD8ugVJMbLZl1uTLHbIx4dFjwu4la2kdtAHkmq2UNdJiHQRq3jyVsXjzSNcCeKwNWdBSa6PJsVTPtdSHOAaQAQTeLbDyV05kj3tXIxE+iu8x7FUaji4Pe1xM+E8fLZJT7KloA1yAPUrmR0012evyeqaaUIuMukuKLDCYGcPThxadI28uqr8cHBsAOcRw6bXPzVtRoloAkQIHwsE8NXRb9io8w838m/lmar4MkvAmwseE8Qn8Fk/dEvkl0f5hX7en5zTzU1jRmzP3YuD6Zl/avJNYg6oDYDiYB/NlpX4KmZloPomRktLg2PVJwtUcXF6a4TUr6ZQa4gHceqj4qpBnlF/qtE7I2HYn4qPiOzYJHjMdYgrBDSTUlfKs9yvUMWz4dGNZpipX7wl5Olo4gG4EpnE42rTpSX+9wJ1AD15/ZWuK7D1WgtY4OBM7RAjY36KmxnZ3EAaTTJ6jxDjH1Xu4Z9PPyvyvp0fOcmPVQpKL/D8t8mq7N4p3dUnRBcC6/KfutSyqY3HBYXC1HUqbGGZa0D4BOtzX+oryubUR3tRjSs91g9NlPHFudukbvB4vUSOIUuFh8A6rUJNOt3cbyA6enyWioa4E1JPEwBfyVqacVJP8HPzY3jyOD8eSbXcBY7cuargy/JOOoONy6T1XfdnmkVtnLWnl6Iq0rdUoaU5pKQEJzeiE6434/FCdAc0cWD/dPDEbIQgQvfdFwcRNpKEJAI7FcOP5wSnGIQgDkYkfG6VuKsefy/LJEIA6OL+cLl+LPT7IQgBPaL2nrwSuxfRCEAc+02QMXzQhAw9qH9uCPa0IQAPxQH9l0MTb7pEIA5bjQuvakIQAGuuTiUIQB17X5rg1vgJSoTQHXtC5dXCEIYhovB4T1KjvwdIwNDZvw+6RCKRKM2ujqlhmNmAB5WUjWBzSIQkJtvs79o3R7SlQgBGY2ZXRxZ3QhAhs4wIQhA6P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892" name="AutoShape 4" descr="data:image/jpeg;base64,/9j/4AAQSkZJRgABAQAAAQABAAD/2wCEAAkGBhQSERQUExQWFRMWFxcYFxgYFxoVFRcYGhcVGBQaGBYXHCYeFxojGRcXHy8gJCcpLCwsFR4xNTAqNSYrLCkBCQoKDgwOGg8PGiokHyQqKS8pLCwsKSksLCwsKSwsLCwsLCwqLCwsLCwpKSwsLCwsLCwsLCwsKSwsLCwsLCwsLP/AABEIALcBEwMBIgACEQEDEQH/xAAcAAABBQEBAQAAAAAAAAAAAAAAAQMEBQYCBwj/xAA/EAABAwIEAwUHAgUCBQUAAAABAAIRAyEEBRIxQVFhBhMicYEUMpGhscHwB9FCUmLh8SOSFnKywsMVJDNjov/EABsBAAIDAQEBAAAAAAAAAAAAAAABAgMEBQYH/8QAKhEAAgIBBAEDBAIDAQAAAAAAAAECEQMEEiExQQUTUWFxgcEi8COh4RT/2gAMAwEAAhEDEQA/APcUIQgAQhCABCEIAEIQgAQhCABCEIAEIQgAQhCABCEIAEIQgAQhCABCEIAEIQgAQhCABCEIAQpEqExCIQiUCBCEIA6QhCRIEIQgAQhCABCEIAEKj7ZZ87CYV9VgBcIAm4E/xEcQOSq+w/bsY2me80NeynRe57Xt0ONTXYCZa5um4PNA6dWbBCRrgbgyFFwmbUqr6jKdRr3U3aXhpB0u3g8jcWQIloQhAAhCEACEIQAIQhAAhCEACEJHGEAKk1BVGLxziYFgmG4y20HqVS8yukXrBJqy+lKsk7PS18K9y3MNYg7/AFUo5FIjPFKPJYIQkKsKgSJUhTECSUITEGpCISIAcQhCiSBCEIAEIQgBjG41lGm6pUcGU2Auc42AAuSVj86/Uen3UYYPNd3uh9N9OGn3akPA1NJ2535K/wC0vZ0Yym2m6q+mwOlwb/G3i13RYvtNlf8A7/QDvSptB4hrNU/P6qE5bVZdigpSSMjn1V72k1Xuc8++4kknoNgAOQWVbgmndo6GxEeS9VzPs/T0aTMcb7+azWKySmBYR6rH71HSWBPkr8h7R18EHGg+0QWm7L2Bg/xA3B6XsvTv03yqiG1MVQrVXiuRrp1NM06gA7yS0XcSZ3I2iy84o5e3S/yv13W4/RR04Wuf/u/8bL/CB6LTinuRk1GPaeioQhXGIEIQgAQhCABCEIAEIQgATWJdDSnVX5xUhg6uChN1FsnBXJIBTBULF0RCk07CSqnEZs0uLQs/FGyCdlXjMCN11gMeabhB2P8AlcY7HgdFXBxJBHNKqdo0SVx5PT2myCkpmw8kErYcgEkolJKYhZSSiUkpioWUJJQgKHUJJSSokjpC5lEoA6QuC5KCgDpYvNKAdmZO8UB6EOMj4ELZys3jMrLMWKjT4KmrUD/MQ2IPAeHbqqM97TRp63c/Bjc4zwd93ZfT1fy6jqVdmVbSJMARxV32j7MUvaG1DDYkADiXb22knioXaWhTLtILS2IMQYssVI60JNozmXYttR+kPY4O/l/vutb+j+MbSqYvCuP+oapewc2BrQSPWVRZVkbKXugRw47nhOy136d5IBUq4l13S5jDyBIL/oPmrsUv5/xKNQv8b39m/QudaNa3HIOkLnWkNRAHaE333mjvggdDiE33wS96ECO0LjvRzR3oQB2qXtDRfHeMu9oLQOFyLxxiFcd4ExXM8JUJrcqLMctkkyG6kH0oPEXgkcL33WVynsrToVnOBPiJdBM9OAFvNaTFvLGwDNliM1zmrSJd3Bqh1p1QG+dpVFtcHQw49ys57R5CMRU0l7mgGQAYB85F1Jw2XadLG7uIA6SVTZbm9SrVI7nQAAdRdI8ohbXsvh9b3VHXDbDlJmT6D6pq3SLcsViTkaqi2GgcgAlJSd4OaQvHNaujjBKSUmtc60WFHepGpc6kkosDvUhcShAEiUJChIBUJEIGCJSFCABMYulqaeJFx5p17oElcVKTiLEN2m0nfxfKw81Fq+Bp1yee59iqhqs0s1um4J0i294KxuPxtY1JNAM8RmHTH/5Ez0XpWa4ZxJdA16nahMWmwB8oWFzjGta5wDIeN72HqsmDTZMsnDHFtnYlq8OHHvytRQ/hK2p1NpIbJAkmAJML1zDUGtaAwADewEHrZeH5Bk9XF1bkBjfE64sOjdyTwXplTMHYOjDQdLYYwGfE6JNzu0DjzkK3Hiliv3FX3M2onHPt9tp/Y1JKSVVZDn7cS08HjcfcdFaSrk01aMMouLpg4oJSOcm8TiW02Oe4w1jS4noASfomIhZ3nLMLTL3nyHEnkF5Jnn6pV3PIa8sbwDALeZIukzzOauOc6sWkUxIptEm3AnrHwWJzDCP1GGO/2kfZUPJbNkcNI1OV/q1iaT5cTUbxBA26EBewdm+09HG0hUpH/mb/ABNPIhfN9DL3gybdFpMgzl2CqtrtJt7w4ObxBQphLDaPoJdNVdkudU8XRZWpGWOHqDxB6qerjGK90XKiVMyaJNzATOMxNyOAUCmNTXwJ8QHpuVRLK7pGj2ko3Im4uXj6LO47Es0llSW+m60D3woeKphw5qDuzXje0yb8SxoimD5rU5BntIU2sI7sgcbgniZCqa+SkkQBDtuSMPgAHAHcb/BNNxdktRUots2FPFsdZrgTyBv8E6vP++iHtMGZBC2mV4zvaTKnEi/Q8fmrYT3cGLJhcEmSgEQlIXKsKAKSEEIQAApEspEAWMoQSudXVSInTkKrz3tBTwjA995IAA3J6c1nsb2/7uoxxaO6cASD77STEE7T0VUssIumzVi0ebKrhG14/BtJRKrsDn1Gq0Oa8CeBsfmu8ZnVKkJc8eQufkp7lV2Z9krquTrNMUGNaTYagrAKhwGY08XqeJLWHSAY3iSSPIhXdJ8hKPNy8E8kdqSfZUdpMte7DVu4gV9DjTJ/m3AMfD1XiXZPO2VKrn1qTyylGtxuxjnE6HOG5EgyCOvBfQjnLz3Pey4w/tFSmB3VaoKjtIuHFoDpHEagTP8AUVuxat6fDkjFcv8AH0fP07Rm/wDJDUZoPJ46/v1MriwDXa9o7tzHh0s8M3m8cCtZn2bisxn9LRP/ADOAJ+X1WCxNQNs237K0wtdppXd4iZIPCwj6LjT1OScds23XVnfWmxwlujFLy6JeVZuaFdjxtqv1BsR8F61qXhlYdV7dQeCxpHED6KWnbpoya2KTTHCVTdr3zg6rAYNUd03zqHT8gSfRW+q6p87o95Uw4izXl59GkD/qWictsbMeNXJETKcnZRotYAPCPieKrs2wLXSICkZ/2kpYcw+o1vPUCB/u2UB2ND26hsfVZKOnBPspsblbeQWP7XYcig8jgFtsbihHH4FZrPKOuk4cCEumWtWjRfoGH+xV9Ux38N/2MJj1K9OqVIBPILE/pFS05fHOq8+ew+y1eaVdNM9YH7rXdRs5LjeTb9SqxFWBK67MYrWa7d4LT8QR9lT43MhB6ckx2Mx0uxbxIJ0MbIMe6TPxcscZ1JHRzY7xs0uYYVwBcySJ25/3VRTxh1QZadwDbZWFfGuDNIk+HcQB6rMVqEOmB6TUcJI3dw5eqk5EcONwg7/Ba4nMARA2JmBu137Krp5i4VQ50XkHkZtPTmoOMrua4kbbCdxG4+MqJrcTPL82UXKy6O2ceOmWdCuH09Q2JJHkTZaXsXXmnUaeD5HqB+xWRwFRopBpOyvew9aK1RnNur4ED/uU8b/kivUQ/wAT+htCZXK5dxXMrYco7lIuUgcgKO0JvWhAUWLnoldFy5L0xHn/AOouIrNrUwA00tMtJizwTq36QsHnDqj2gvfq0uBAGxvt8F7TnPZ+ligBUB8MwQYInfzUPC9iMJTFqQcf6iT8tlz8umnObaZ6nQ+r6fBgjCUXuXwv3Z597S11JrrguEx+cF3l2AqVn6KTSeZ2a0cyfwr0luQ0htTYPIRbkpLKEWAgdFetN8nOya2LvYq/RB7L5C7DMIc8PkzAbABIANyb7K6pzJnZDGJ0rVGKiqRy5zcm2/JX1idXqouN93S7Z0q203nioONZcDoT5GDClVk4z8HlnaPJe7qEgeB12ncQqVtOF6d2myx1RjdIEET6xC84zNvdPLHWcPn1C5mbE4y4OziyRnFWR69cAdV7H2bxAdhqUG4ptB5+6F43gcF39QNJhk+I8I5TzK9LyUvZUa0AlvMbaevKFPT2k3LgyaxJpJGrJ5KPiG3DjzT5aFGzQ2A43t6JZNTHr7GDGv5IoM/NJxipdvLn6KFmfdtY1rYiIgbDpZUXaXFPY/vGQ7RcgzA84VI/tFUA1VaVOL3YRJ8m7nySVtWddY6ouv8Ah7xmoKlRurgHks4fwOkcOCh5ph4pkE3NpA+ytaGNPcttE7A7xNpUX2Z1TURBIBLQdi6JaD6qEp/IVtVs13YPCOp4QBwhsnQOOngTzkyfVWPaB8Uhy1X+C8swn63VWN0Po03Pba80xYwR4ZDTblw2WyyHt5hc0Y6hJpVi29NxE8wabtnjjz5hb3jeyjkqa9zf9RxuLpgWAhMYnNQBAsqvOsnrYYmXNewCZFj6g8fJU4bVqCwIkgAnzufzkua+HTOi8+Jc2W3/AKqHOggu6Bxb9OCepvLnNluimHRPiMbxccZVVhMkqNdOpzo/mAPnsFpKVYPpQ9uqownS7hEQY+JCsx+UzNPWx8I4zTL+8HeCAIBOqz3eE3EGBJjw+az1GrO9jyV4/FOtAaCABOmTABaN+QVBjcsqh/eB+o7FpADd+g3kpOW58Iow6hQdD72q37GE+1220Onyt94WdZiTsWulb7sfl3d0i+xe8yYM6W8Gzzm581diVyNuXMtjV9micuPzdKXD8CRxWs5ZwkKQuXP51SGJHX5JVzqH40lCAsttS5aVwKiO9TInfeLvVHmmAQFL7sFNBwMyumU4HVO6Vw7zUx2K1KTZctem3Ek9EAOt5qDVBcZNk/VqHZo9VwZhNIa45CpRmnHJVVXBMd7zGu8wCrUVotaFENG8zCCcXRWVcspgw1jRJ5CPRTsJl+llQt6R6SSmcVim05O56qwdV0jTwj1ki65+qyRUHH5LXuGnY0OAI5W5yNwVFxmOGl7gQaoBDBvBiASo1apoMmRzMWI6j7qPUxIB5iD8y2D8F595HLiResaXRmDi+7BbWI01fDrIju619TH8A11i0+Y5TAOX0qficWW5D91s8VllOqHhwDmvADhzt/i6ztLsQ1jnPrPDmtPgG/lPN3Ra8Wp2Q2y7NkcqINPG98YY0xtJsFpMDlpaATty49SodHLA94BaAxhnRuXv3E8wN46q1p0H093agZsb6fI8uiplmc2QyS4PHP1D7HnDVDiacmi95Lp3Y9xJOw9wnY8zCyWU1apqh1LUHt8YcxpcWkGzvCLQfrHFe+5vgG4ihVovPhcwgxuDwI6jdUfYzs3QwLHC9So8+J5sYB8LQBsB8yu3g1VwqXaOXkilK/BKq4p+IFN5YQ5zWmqHOsDAJHLdT6FdrRpEENkc/wAE/VO4nL6FYxrLXwTLDH+4OFzb4Kpq5XUa4AAVWke83wkW/i6qhxlbfZS4/BajGAidgdhz4fnome+j88+XVRartA8QtHw8rdAmGV2k2Phvx2Pr6lPa0DxySuixaSfw9f2SPPPf85+ij+1NvPX7deqa1Gq7wyW7QLyZjn0QVDnhJmAn8NmbqLtTTfYN/m6R8vyUzRwry5ojTO2o7wQbtBnmrOo1v/yNpAmwiCII3MHayl2nJOq/vRbGDk0kaPBZlqjUNDyJ0k/IKZUf5rM4am4vcXNLIggzM8xfYXVngsfrkEEFpgyIlbFKqT/BY4tfgnvd+FNa/NKueikRHoHJKo5hCALQhINySl7xI587c99vRSYhWniptJ8tBUAujfhfj8+Cz1Tt0abi32d5pg2dNyOcK7DgyZW9isozZ8eJLe6NW4zsuGsPX149bLIYX9VsFVrtw5L2VHENGpvg1fwguFpm3mtiBIuY8k545Y3UlRZCakrixsM3+a50nZSC4Rc/NMHE0xbvGeWofSVCyabOIM+XXfZD+ExG3rwTj6gbfdNnERfh+cEwGsQIOx433A81CxOYMYPEUmaZjq8LbC15MzPL4KhxWF1Ag7kfvCjJlsIryRc2zfvXNY3jA3/LLQ4jtfhATFUPNh4WucNuYEfNee4nA1KdRwaQG6YcSeDtwPRanK8vZTwrIAMjUTzm65WaEpSquDbtg1yyc7tJRfYOaOpMfVVYx7XPNMCZPvAyIAZtz2WfzakBJAjmOajZVj4DWsEQInkOKwZtOrTLlFRXBuqVQMvcnlw9VDdWdUeTwbZvmbm3RVbcW/fhy2TlPMgwOebATAB3P+VieCW67F0aXA4IlugG9y93G52+3ouq2HaLSTHoP3Kj5JnVCnTFN1XXV954DXG7rgCBsNvRSsRmFKJc5rfPw/XZaMWGolEm7M7ndUtADBAO/W4EfNMYdsgT0+YP7fJTs6qN0aw4Foa4yDI+IWbodoy+mQxppuJEEOkNaJgi0yRw2C6GniqdlU8LydFji62gd5bw3npx+f1VxXxDKGGZUI/h1GDEE3gfFZrDYp8OFQCs1385hw6SBsnK+eO0aHsBYCABIsNgATcztC1Qag7QQwPHy+UM4jNcSajh4BdsNa3VILQbuJnjuPgrDFZe3Q2pAaQ0lw3BO8dBJTuW4zDFvePfpIt4iAQBaOeyrs3z32ghlEaKTSJcbF0bcNlHLqY4lub7Ncsc5S2tUl34X/R7B5jRL26aZLgDAMRMDhHDmpGYPL9LhZ0wRaAAZabb3umsHkraTdTbl/icdzfeJ2TL8ToI5nYESob7jz5PLan1RrLs00br7v8A0XFLGbT4YIggXidiRunxiibz6/nqqbDYypvpMOtt+QpjakH6qyMmumYYeqZlOssf1+yzp4k3NwGgG17ckxhsWSdVMm5DnE3kcg3h5/suQZ5jhy+icwlCIHLbmm5SbXJ33O0X1FwcJHw+yceNrfaFCwpgj/HkpTnrRF2iSdiITJPmhSJFsW8Vyy2/A8/guyOUdZ9Psm3QCBtyhMiMZo1zqFVrCA4scAQdnFpjyvCwWUjFFhdUdpFxpLf9QkWNjsPqvQwOUdVR5xSqslzBqDveESR5Kctbk0+KSxrvzV19ieHQ4tTmi8j68XSZ5gOxdJtS4quIMzIEmZmw3nqte2h3jSXPc0TEF5HyPBRK+JIJ1Aj5KJUeHbT8ZXm8nqeonK5zcvhf1HsYenadRqEEvr3+zodnKJqtIqv0zc6ybcoJIK6zNtHDlrKFFjIuTpBJ6lxvK6w2V1CZgx95TWJyytUqHwGTckiBC6OCeTJG5qmcvVxxYZbYStENud1A+WPc09DH+VZv/UWqwRUDX+XhP3HyRhexw3drPrA+SnV+zFJlN7wwag1xB3MxYyVuxQk5KKfZysuaCi21dFWP1BlwBpPbINyJv6cOqbr9uDwB+Q+6oq+HlsxckyeJ2jzTFdkBo9AF6uGjw44pSVv5PJP1HNllcOF8FyDWxDdYswnbnBO8Lc4Qh2HYDwaB8BCqeyTGexsDgZBcdubipjhpdpBhpEgcYG+68tqYRjkko9Wz1WlySnjju7pFHnmGJBaONviqDAZFUon/AEzINyHT8itfVph1xbiDG66pN5mFiWx8M3yhkatIz1apWbA0Ejz4qFXxNR3vAgDgLrdNyvUJ3HMbJipkrB7/ABQ8MTMps57KYHTQFQiHP2B3DRIb6kX9UzmZJmVPrV2hoDLNAsOirCTUcGNuXW/dCilwibnStmLzMvpUK7abgdcEAGf4hIgbS2RKZyHMZADhpdxB3/ut2cgYD18gomK7M0ndCTYixCnHEoxo5uP1fTznSl390R8NXCnU8MKkNiSbBQf+G6jDDXgjk7f5Kyyd76Fam+oJaHX0nUQLiY34qq1u22drbPZvSJeE7DUqNUtfSe5paXuftTaZENa7cuJOw5G4smc57P0XA92X0v6gdQ+B4LUYrGVXd4KjqRYSDSDJ1aYMl8m58lTZjan6LS9Jh7cUc/3pyVtkDBY8UA2m4ioQwS4tieounm4trr8PROZblNKuNVQOPINMW4zCv8vyXD0R4acnm7xkep2UVinupJbfBw8/pcZvdGTT+DP2IsCeUftF1ExTajQS2k9xH9Lo+MLb4HCNZJaDqO7nGT/byEKUGxdW+1Y8XpmKEk5814MRgccKwsx4IFy4aCDAsQfrxUgZi1vU9L/LgtHjcG2oPFY8/wB+ioaGWgcAj20jqNIcwuJLjMQrAO5pmnQsnDbdSSoQhASpogcj+eiRSoC/aRHmkcfRcCv6dSh1T8lBEUG0JDPr+clz3nXokNQH09EDtiPwrTuAfSU07L6Z/hB9E+2pHBD3T5R80qRL3JfI23BNbwCcFIID4SNqT0CYrAUhyumMxwWuk9jYBcCPinmvj8+a6FWen3Uova7RGStUzzrF9ja7AGhuu5u029Z2U/IOz9SmXa6YIIA5wQbraPqD8ugVJMbLZl1uTLHbIx4dFjwu4la2kdtAHkmq2UNdJiHQRq3jyVsXjzSNcCeKwNWdBSa6PJsVTPtdSHOAaQAQTeLbDyV05kj3tXIxE+iu8x7FUaji4Pe1xM+E8fLZJT7KloA1yAPUrmR0012evyeqaaUIuMukuKLDCYGcPThxadI28uqr8cHBsAOcRw6bXPzVtRoloAkQIHwsE8NXRb9io8w838m/lmar4MkvAmwseE8Qn8Fk/dEvkl0f5hX7en5zTzU1jRmzP3YuD6Zl/avJNYg6oDYDiYB/NlpX4KmZloPomRktLg2PVJwtUcXF6a4TUr6ZQa4gHceqj4qpBnlF/qtE7I2HYn4qPiOzYJHjMdYgrBDSTUlfKs9yvUMWz4dGNZpipX7wl5Olo4gG4EpnE42rTpSX+9wJ1AD15/ZWuK7D1WgtY4OBM7RAjY36KmxnZ3EAaTTJ6jxDjH1Xu4Z9PPyvyvp0fOcmPVQpKL/D8t8mq7N4p3dUnRBcC6/KfutSyqY3HBYXC1HUqbGGZa0D4BOtzX+oryubUR3tRjSs91g9NlPHFudukbvB4vUSOIUuFh8A6rUJNOt3cbyA6enyWioa4E1JPEwBfyVqacVJP8HPzY3jyOD8eSbXcBY7cuargy/JOOoONy6T1XfdnmkVtnLWnl6Iq0rdUoaU5pKQEJzeiE6434/FCdAc0cWD/dPDEbIQgQvfdFwcRNpKEJAI7FcOP5wSnGIQgDkYkfG6VuKsefy/LJEIA6OL+cLl+LPT7IQgBPaL2nrwSuxfRCEAc+02QMXzQhAw9qH9uCPa0IQAPxQH9l0MTb7pEIA5bjQuvakIQAGuuTiUIQB17X5rg1vgJSoTQHXtC5dXCEIYhovB4T1KjvwdIwNDZvw+6RCKRKM2ujqlhmNmAB5WUjWBzSIQkJtvs79o3R7SlQgBGY2ZXRxZ3QhAhs4wIQhA6P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894" name="AutoShape 6" descr="data:image/jpeg;base64,/9j/4AAQSkZJRgABAQAAAQABAAD/2wCEAAkGBhQSERQUExQWFRMWFxcYFxgYFxoVFRcYGhcVGBQaGBYXHCYeFxojGRcXHy8gJCcpLCwsFR4xNTAqNSYrLCkBCQoKDgwOGg8PGiokHyQqKS8pLCwsKSksLCwsKSwsLCwsLCwqLCwsLCwpKSwsLCwsLCwsLCwsKSwsLCwsLCwsLP/AABEIALcBEwMBIgACEQEDEQH/xAAcAAABBQEBAQAAAAAAAAAAAAAAAQMEBQYCBwj/xAA/EAABAwIEAwUHAgUCBQUAAAABAAIRAyEEBRIxQVFhBhMicYEUMpGhscHwB9FCUmLh8SOSFnKywsMVJDNjov/EABsBAAIDAQEBAAAAAAAAAAAAAAABAgMEBQYH/8QAKhEAAgIBBAEDBAIDAQAAAAAAAAECEQMEEiExQQUTUWFxgcEi8COh4RT/2gAMAwEAAhEDEQA/APcUIQgAQhCABCEIAEIQgAQhCABCEIAEIQgAQhCABCEIAEIQgAQhCABCEIAEIQgAQhCABCEIAQpEqExCIQiUCBCEIA6QhCRIEIQgAQhCABCEIAEKj7ZZ87CYV9VgBcIAm4E/xEcQOSq+w/bsY2me80NeynRe57Xt0ONTXYCZa5um4PNA6dWbBCRrgbgyFFwmbUqr6jKdRr3U3aXhpB0u3g8jcWQIloQhAAhCEACEIQAIQhAAhCEACEJHGEAKk1BVGLxziYFgmG4y20HqVS8yukXrBJqy+lKsk7PS18K9y3MNYg7/AFUo5FIjPFKPJYIQkKsKgSJUhTECSUITEGpCISIAcQhCiSBCEIAEIQgBjG41lGm6pUcGU2Auc42AAuSVj86/Uen3UYYPNd3uh9N9OGn3akPA1NJ2535K/wC0vZ0Yym2m6q+mwOlwb/G3i13RYvtNlf8A7/QDvSptB4hrNU/P6qE5bVZdigpSSMjn1V72k1Xuc8++4kknoNgAOQWVbgmndo6GxEeS9VzPs/T0aTMcb7+azWKySmBYR6rH71HSWBPkr8h7R18EHGg+0QWm7L2Bg/xA3B6XsvTv03yqiG1MVQrVXiuRrp1NM06gA7yS0XcSZ3I2iy84o5e3S/yv13W4/RR04Wuf/u/8bL/CB6LTinuRk1GPaeioQhXGIEIQgAQhCABCEIAEIQgATWJdDSnVX5xUhg6uChN1FsnBXJIBTBULF0RCk07CSqnEZs0uLQs/FGyCdlXjMCN11gMeabhB2P8AlcY7HgdFXBxJBHNKqdo0SVx5PT2myCkpmw8kErYcgEkolJKYhZSSiUkpioWUJJQgKHUJJSSokjpC5lEoA6QuC5KCgDpYvNKAdmZO8UB6EOMj4ELZys3jMrLMWKjT4KmrUD/MQ2IPAeHbqqM97TRp63c/Bjc4zwd93ZfT1fy6jqVdmVbSJMARxV32j7MUvaG1DDYkADiXb22knioXaWhTLtILS2IMQYssVI60JNozmXYttR+kPY4O/l/vutb+j+MbSqYvCuP+oapewc2BrQSPWVRZVkbKXugRw47nhOy136d5IBUq4l13S5jDyBIL/oPmrsUv5/xKNQv8b39m/QudaNa3HIOkLnWkNRAHaE333mjvggdDiE33wS96ECO0LjvRzR3oQB2qXtDRfHeMu9oLQOFyLxxiFcd4ExXM8JUJrcqLMctkkyG6kH0oPEXgkcL33WVynsrToVnOBPiJdBM9OAFvNaTFvLGwDNliM1zmrSJd3Bqh1p1QG+dpVFtcHQw49ys57R5CMRU0l7mgGQAYB85F1Jw2XadLG7uIA6SVTZbm9SrVI7nQAAdRdI8ohbXsvh9b3VHXDbDlJmT6D6pq3SLcsViTkaqi2GgcgAlJSd4OaQvHNaujjBKSUmtc60WFHepGpc6kkosDvUhcShAEiUJChIBUJEIGCJSFCABMYulqaeJFx5p17oElcVKTiLEN2m0nfxfKw81Fq+Bp1yee59iqhqs0s1um4J0i294KxuPxtY1JNAM8RmHTH/5Ez0XpWa4ZxJdA16nahMWmwB8oWFzjGta5wDIeN72HqsmDTZMsnDHFtnYlq8OHHvytRQ/hK2p1NpIbJAkmAJML1zDUGtaAwADewEHrZeH5Bk9XF1bkBjfE64sOjdyTwXplTMHYOjDQdLYYwGfE6JNzu0DjzkK3Hiliv3FX3M2onHPt9tp/Y1JKSVVZDn7cS08HjcfcdFaSrk01aMMouLpg4oJSOcm8TiW02Oe4w1jS4noASfomIhZ3nLMLTL3nyHEnkF5Jnn6pV3PIa8sbwDALeZIukzzOauOc6sWkUxIptEm3AnrHwWJzDCP1GGO/2kfZUPJbNkcNI1OV/q1iaT5cTUbxBA26EBewdm+09HG0hUpH/mb/ABNPIhfN9DL3gybdFpMgzl2CqtrtJt7w4ObxBQphLDaPoJdNVdkudU8XRZWpGWOHqDxB6qerjGK90XKiVMyaJNzATOMxNyOAUCmNTXwJ8QHpuVRLK7pGj2ko3Im4uXj6LO47Es0llSW+m60D3woeKphw5qDuzXje0yb8SxoimD5rU5BntIU2sI7sgcbgniZCqa+SkkQBDtuSMPgAHAHcb/BNNxdktRUots2FPFsdZrgTyBv8E6vP++iHtMGZBC2mV4zvaTKnEi/Q8fmrYT3cGLJhcEmSgEQlIXKsKAKSEEIQAApEspEAWMoQSudXVSInTkKrz3tBTwjA995IAA3J6c1nsb2/7uoxxaO6cASD77STEE7T0VUssIumzVi0ebKrhG14/BtJRKrsDn1Gq0Oa8CeBsfmu8ZnVKkJc8eQufkp7lV2Z9krquTrNMUGNaTYagrAKhwGY08XqeJLWHSAY3iSSPIhXdJ8hKPNy8E8kdqSfZUdpMte7DVu4gV9DjTJ/m3AMfD1XiXZPO2VKrn1qTyylGtxuxjnE6HOG5EgyCOvBfQjnLz3Pey4w/tFSmB3VaoKjtIuHFoDpHEagTP8AUVuxat6fDkjFcv8AH0fP07Rm/wDJDUZoPJ46/v1MriwDXa9o7tzHh0s8M3m8cCtZn2bisxn9LRP/ADOAJ+X1WCxNQNs237K0wtdppXd4iZIPCwj6LjT1OScds23XVnfWmxwlujFLy6JeVZuaFdjxtqv1BsR8F61qXhlYdV7dQeCxpHED6KWnbpoya2KTTHCVTdr3zg6rAYNUd03zqHT8gSfRW+q6p87o95Uw4izXl59GkD/qWictsbMeNXJETKcnZRotYAPCPieKrs2wLXSICkZ/2kpYcw+o1vPUCB/u2UB2ND26hsfVZKOnBPspsblbeQWP7XYcig8jgFtsbihHH4FZrPKOuk4cCEumWtWjRfoGH+xV9Ux38N/2MJj1K9OqVIBPILE/pFS05fHOq8+ew+y1eaVdNM9YH7rXdRs5LjeTb9SqxFWBK67MYrWa7d4LT8QR9lT43MhB6ckx2Mx0uxbxIJ0MbIMe6TPxcscZ1JHRzY7xs0uYYVwBcySJ25/3VRTxh1QZadwDbZWFfGuDNIk+HcQB6rMVqEOmB6TUcJI3dw5eqk5EcONwg7/Ba4nMARA2JmBu137Krp5i4VQ50XkHkZtPTmoOMrua4kbbCdxG4+MqJrcTPL82UXKy6O2ceOmWdCuH09Q2JJHkTZaXsXXmnUaeD5HqB+xWRwFRopBpOyvew9aK1RnNur4ED/uU8b/kivUQ/wAT+htCZXK5dxXMrYco7lIuUgcgKO0JvWhAUWLnoldFy5L0xHn/AOouIrNrUwA00tMtJizwTq36QsHnDqj2gvfq0uBAGxvt8F7TnPZ+ligBUB8MwQYInfzUPC9iMJTFqQcf6iT8tlz8umnObaZ6nQ+r6fBgjCUXuXwv3Z597S11JrrguEx+cF3l2AqVn6KTSeZ2a0cyfwr0luQ0htTYPIRbkpLKEWAgdFetN8nOya2LvYq/RB7L5C7DMIc8PkzAbABIANyb7K6pzJnZDGJ0rVGKiqRy5zcm2/JX1idXqouN93S7Z0q203nioONZcDoT5GDClVk4z8HlnaPJe7qEgeB12ncQqVtOF6d2myx1RjdIEET6xC84zNvdPLHWcPn1C5mbE4y4OziyRnFWR69cAdV7H2bxAdhqUG4ptB5+6F43gcF39QNJhk+I8I5TzK9LyUvZUa0AlvMbaevKFPT2k3LgyaxJpJGrJ5KPiG3DjzT5aFGzQ2A43t6JZNTHr7GDGv5IoM/NJxipdvLn6KFmfdtY1rYiIgbDpZUXaXFPY/vGQ7RcgzA84VI/tFUA1VaVOL3YRJ8m7nySVtWddY6ouv8Ah7xmoKlRurgHks4fwOkcOCh5ph4pkE3NpA+ytaGNPcttE7A7xNpUX2Z1TURBIBLQdi6JaD6qEp/IVtVs13YPCOp4QBwhsnQOOngTzkyfVWPaB8Uhy1X+C8swn63VWN0Po03Pba80xYwR4ZDTblw2WyyHt5hc0Y6hJpVi29NxE8wabtnjjz5hb3jeyjkqa9zf9RxuLpgWAhMYnNQBAsqvOsnrYYmXNewCZFj6g8fJU4bVqCwIkgAnzufzkua+HTOi8+Jc2W3/AKqHOggu6Bxb9OCepvLnNluimHRPiMbxccZVVhMkqNdOpzo/mAPnsFpKVYPpQ9uqownS7hEQY+JCsx+UzNPWx8I4zTL+8HeCAIBOqz3eE3EGBJjw+az1GrO9jyV4/FOtAaCABOmTABaN+QVBjcsqh/eB+o7FpADd+g3kpOW58Iow6hQdD72q37GE+1220Onyt94WdZiTsWulb7sfl3d0i+xe8yYM6W8Gzzm581diVyNuXMtjV9micuPzdKXD8CRxWs5ZwkKQuXP51SGJHX5JVzqH40lCAsttS5aVwKiO9TInfeLvVHmmAQFL7sFNBwMyumU4HVO6Vw7zUx2K1KTZctem3Ek9EAOt5qDVBcZNk/VqHZo9VwZhNIa45CpRmnHJVVXBMd7zGu8wCrUVotaFENG8zCCcXRWVcspgw1jRJ5CPRTsJl+llQt6R6SSmcVim05O56qwdV0jTwj1ki65+qyRUHH5LXuGnY0OAI5W5yNwVFxmOGl7gQaoBDBvBiASo1apoMmRzMWI6j7qPUxIB5iD8y2D8F595HLiResaXRmDi+7BbWI01fDrIju619TH8A11i0+Y5TAOX0qficWW5D91s8VllOqHhwDmvADhzt/i6ztLsQ1jnPrPDmtPgG/lPN3Ra8Wp2Q2y7NkcqINPG98YY0xtJsFpMDlpaATty49SodHLA94BaAxhnRuXv3E8wN46q1p0H093agZsb6fI8uiplmc2QyS4PHP1D7HnDVDiacmi95Lp3Y9xJOw9wnY8zCyWU1apqh1LUHt8YcxpcWkGzvCLQfrHFe+5vgG4ihVovPhcwgxuDwI6jdUfYzs3QwLHC9So8+J5sYB8LQBsB8yu3g1VwqXaOXkilK/BKq4p+IFN5YQ5zWmqHOsDAJHLdT6FdrRpEENkc/wAE/VO4nL6FYxrLXwTLDH+4OFzb4Kpq5XUa4AAVWke83wkW/i6qhxlbfZS4/BajGAidgdhz4fnome+j88+XVRartA8QtHw8rdAmGV2k2Phvx2Pr6lPa0DxySuixaSfw9f2SPPPf85+ij+1NvPX7deqa1Gq7wyW7QLyZjn0QVDnhJmAn8NmbqLtTTfYN/m6R8vyUzRwry5ojTO2o7wQbtBnmrOo1v/yNpAmwiCII3MHayl2nJOq/vRbGDk0kaPBZlqjUNDyJ0k/IKZUf5rM4am4vcXNLIggzM8xfYXVngsfrkEEFpgyIlbFKqT/BY4tfgnvd+FNa/NKueikRHoHJKo5hCALQhINySl7xI587c99vRSYhWniptJ8tBUAujfhfj8+Cz1Tt0abi32d5pg2dNyOcK7DgyZW9isozZ8eJLe6NW4zsuGsPX149bLIYX9VsFVrtw5L2VHENGpvg1fwguFpm3mtiBIuY8k545Y3UlRZCakrixsM3+a50nZSC4Rc/NMHE0xbvGeWofSVCyabOIM+XXfZD+ExG3rwTj6gbfdNnERfh+cEwGsQIOx433A81CxOYMYPEUmaZjq8LbC15MzPL4KhxWF1Ag7kfvCjJlsIryRc2zfvXNY3jA3/LLQ4jtfhATFUPNh4WucNuYEfNee4nA1KdRwaQG6YcSeDtwPRanK8vZTwrIAMjUTzm65WaEpSquDbtg1yyc7tJRfYOaOpMfVVYx7XPNMCZPvAyIAZtz2WfzakBJAjmOajZVj4DWsEQInkOKwZtOrTLlFRXBuqVQMvcnlw9VDdWdUeTwbZvmbm3RVbcW/fhy2TlPMgwOebATAB3P+VieCW67F0aXA4IlugG9y93G52+3ouq2HaLSTHoP3Kj5JnVCnTFN1XXV954DXG7rgCBsNvRSsRmFKJc5rfPw/XZaMWGolEm7M7ndUtADBAO/W4EfNMYdsgT0+YP7fJTs6qN0aw4Foa4yDI+IWbodoy+mQxppuJEEOkNaJgi0yRw2C6GniqdlU8LydFji62gd5bw3npx+f1VxXxDKGGZUI/h1GDEE3gfFZrDYp8OFQCs1385hw6SBsnK+eO0aHsBYCABIsNgATcztC1Qag7QQwPHy+UM4jNcSajh4BdsNa3VILQbuJnjuPgrDFZe3Q2pAaQ0lw3BO8dBJTuW4zDFvePfpIt4iAQBaOeyrs3z32ghlEaKTSJcbF0bcNlHLqY4lub7Ncsc5S2tUl34X/R7B5jRL26aZLgDAMRMDhHDmpGYPL9LhZ0wRaAAZabb3umsHkraTdTbl/icdzfeJ2TL8ToI5nYESob7jz5PLan1RrLs00br7v8A0XFLGbT4YIggXidiRunxiibz6/nqqbDYypvpMOtt+QpjakH6qyMmumYYeqZlOssf1+yzp4k3NwGgG17ckxhsWSdVMm5DnE3kcg3h5/suQZ5jhy+icwlCIHLbmm5SbXJ33O0X1FwcJHw+yceNrfaFCwpgj/HkpTnrRF2iSdiITJPmhSJFsW8Vyy2/A8/guyOUdZ9Psm3QCBtyhMiMZo1zqFVrCA4scAQdnFpjyvCwWUjFFhdUdpFxpLf9QkWNjsPqvQwOUdVR5xSqslzBqDveESR5Kctbk0+KSxrvzV19ieHQ4tTmi8j68XSZ5gOxdJtS4quIMzIEmZmw3nqte2h3jSXPc0TEF5HyPBRK+JIJ1Aj5KJUeHbT8ZXm8nqeonK5zcvhf1HsYenadRqEEvr3+zodnKJqtIqv0zc6ybcoJIK6zNtHDlrKFFjIuTpBJ6lxvK6w2V1CZgx95TWJyytUqHwGTckiBC6OCeTJG5qmcvVxxYZbYStENud1A+WPc09DH+VZv/UWqwRUDX+XhP3HyRhexw3drPrA+SnV+zFJlN7wwag1xB3MxYyVuxQk5KKfZysuaCi21dFWP1BlwBpPbINyJv6cOqbr9uDwB+Q+6oq+HlsxckyeJ2jzTFdkBo9AF6uGjw44pSVv5PJP1HNllcOF8FyDWxDdYswnbnBO8Lc4Qh2HYDwaB8BCqeyTGexsDgZBcdubipjhpdpBhpEgcYG+68tqYRjkko9Wz1WlySnjju7pFHnmGJBaONviqDAZFUon/AEzINyHT8itfVph1xbiDG66pN5mFiWx8M3yhkatIz1apWbA0Ejz4qFXxNR3vAgDgLrdNyvUJ3HMbJipkrB7/ABQ8MTMps57KYHTQFQiHP2B3DRIb6kX9UzmZJmVPrV2hoDLNAsOirCTUcGNuXW/dCilwibnStmLzMvpUK7abgdcEAGf4hIgbS2RKZyHMZADhpdxB3/ut2cgYD18gomK7M0ndCTYixCnHEoxo5uP1fTznSl390R8NXCnU8MKkNiSbBQf+G6jDDXgjk7f5Kyyd76Fam+oJaHX0nUQLiY34qq1u22drbPZvSJeE7DUqNUtfSe5paXuftTaZENa7cuJOw5G4smc57P0XA92X0v6gdQ+B4LUYrGVXd4KjqRYSDSDJ1aYMl8m58lTZjan6LS9Jh7cUc/3pyVtkDBY8UA2m4ioQwS4tieounm4trr8PROZblNKuNVQOPINMW4zCv8vyXD0R4acnm7xkep2UVinupJbfBw8/pcZvdGTT+DP2IsCeUftF1ExTajQS2k9xH9Lo+MLb4HCNZJaDqO7nGT/byEKUGxdW+1Y8XpmKEk5814MRgccKwsx4IFy4aCDAsQfrxUgZi1vU9L/LgtHjcG2oPFY8/wB+ioaGWgcAj20jqNIcwuJLjMQrAO5pmnQsnDbdSSoQhASpogcj+eiRSoC/aRHmkcfRcCv6dSh1T8lBEUG0JDPr+clz3nXokNQH09EDtiPwrTuAfSU07L6Z/hB9E+2pHBD3T5R80qRL3JfI23BNbwCcFIID4SNqT0CYrAUhyumMxwWuk9jYBcCPinmvj8+a6FWen3Uova7RGStUzzrF9ja7AGhuu5u029Z2U/IOz9SmXa6YIIA5wQbraPqD8ugVJMbLZl1uTLHbIx4dFjwu4la2kdtAHkmq2UNdJiHQRq3jyVsXjzSNcCeKwNWdBSa6PJsVTPtdSHOAaQAQTeLbDyV05kj3tXIxE+iu8x7FUaji4Pe1xM+E8fLZJT7KloA1yAPUrmR0012evyeqaaUIuMukuKLDCYGcPThxadI28uqr8cHBsAOcRw6bXPzVtRoloAkQIHwsE8NXRb9io8w838m/lmar4MkvAmwseE8Qn8Fk/dEvkl0f5hX7en5zTzU1jRmzP3YuD6Zl/avJNYg6oDYDiYB/NlpX4KmZloPomRktLg2PVJwtUcXF6a4TUr6ZQa4gHceqj4qpBnlF/qtE7I2HYn4qPiOzYJHjMdYgrBDSTUlfKs9yvUMWz4dGNZpipX7wl5Olo4gG4EpnE42rTpSX+9wJ1AD15/ZWuK7D1WgtY4OBM7RAjY36KmxnZ3EAaTTJ6jxDjH1Xu4Z9PPyvyvp0fOcmPVQpKL/D8t8mq7N4p3dUnRBcC6/KfutSyqY3HBYXC1HUqbGGZa0D4BOtzX+oryubUR3tRjSs91g9NlPHFudukbvB4vUSOIUuFh8A6rUJNOt3cbyA6enyWioa4E1JPEwBfyVqacVJP8HPzY3jyOD8eSbXcBY7cuargy/JOOoONy6T1XfdnmkVtnLWnl6Iq0rdUoaU5pKQEJzeiE6434/FCdAc0cWD/dPDEbIQgQvfdFwcRNpKEJAI7FcOP5wSnGIQgDkYkfG6VuKsefy/LJEIA6OL+cLl+LPT7IQgBPaL2nrwSuxfRCEAc+02QMXzQhAw9qH9uCPa0IQAPxQH9l0MTb7pEIA5bjQuvakIQAGuuTiUIQB17X5rg1vgJSoTQHXtC5dXCEIYhovB4T1KjvwdIwNDZvw+6RCKRKM2ujqlhmNmAB5WUjWBzSIQkJtvs79o3R7SlQgBGY2ZXRxZ3QhAhs4wIQhA6P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7896" name="Picture 8" descr="http://3.bp.blogspot.com/-h2QiT08EISA/ULe2nwbVlbI/AAAAAAAAAXU/o--CI4lYWAc/s1600/child's+progr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980728"/>
            <a:ext cx="7411219" cy="2390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43608" y="548680"/>
            <a:ext cx="770485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Para conseguir uma maior ênfase em suas opiniões, traga para o </a:t>
            </a:r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</a:rPr>
              <a:t>diálogo</a:t>
            </a: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  toda informação que você alcançar sobre o tema em questão.</a:t>
            </a:r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Faça uma </a:t>
            </a:r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</a:rPr>
              <a:t>autoavaliação</a:t>
            </a: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. Verifique como vocês, pais, estão em relação ao seu filho.</a:t>
            </a:r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Observe se, na </a:t>
            </a:r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</a:rPr>
              <a:t>autoridade</a:t>
            </a: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, você aparece somente para impor, cobrar, exigir e determinar.</a:t>
            </a:r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Na </a:t>
            </a:r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</a:rPr>
              <a:t>afetividade</a:t>
            </a: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, procure perceber quando o filho está triste, abraça-o e converse no sentido de distrai-lo, mas não pergunte o motivo da tristeza.</a:t>
            </a:r>
          </a:p>
          <a:p>
            <a:pPr algn="just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- Evite a indiferença. Procure sempre </a:t>
            </a:r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</a:rPr>
              <a:t>conversar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 com seu filho com o objetivo de orientá-lo diante de situações difíceis e importantes.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Nenhuma destas atitudes fortalece o vínculo entre pais e filhos.</a:t>
            </a:r>
          </a:p>
          <a:p>
            <a:pPr algn="ctr"/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</a:rPr>
              <a:t>Procure conquistar, cativar seu filho.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Caso encontre dificuldade, procure ajuda por meio de leituras de especialistas, blog ou vídeos. Utilize os meios disponíveis na mídia para  se informar.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SVfiQMgdP0tM_wKadEQfnjRdhfdOSAKcaPOAtg9uLzryXQTLU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24944"/>
            <a:ext cx="496855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527246" y="1412776"/>
            <a:ext cx="62463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</a:rPr>
              <a:t>As crianças precisam saber que são amadas pelos pais.</a:t>
            </a:r>
          </a:p>
          <a:p>
            <a:pPr algn="ctr"/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</a:rPr>
              <a:t>Seja demonstrativo, não fale apenas...</a:t>
            </a:r>
          </a:p>
          <a:p>
            <a:pPr algn="ctr"/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</a:rPr>
              <a:t>Demonstre afeto nas suas ações...</a:t>
            </a:r>
          </a:p>
          <a:p>
            <a:pPr algn="ctr"/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</a:rPr>
              <a:t>Dedique tempo à sua criança!</a:t>
            </a:r>
            <a:endParaRPr lang="pt-BR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pPr algn="ctr"/>
            <a:r>
              <a:rPr lang="pt-BR" sz="1400" dirty="0" smtClean="0"/>
              <a:t>https://www.youtube.com/watch?v=x1bVQS_4enM</a:t>
            </a:r>
            <a:endParaRPr lang="pt-BR" sz="1400" dirty="0"/>
          </a:p>
        </p:txBody>
      </p:sp>
      <p:sp>
        <p:nvSpPr>
          <p:cNvPr id="4" name="Retângulo 3"/>
          <p:cNvSpPr/>
          <p:nvPr/>
        </p:nvSpPr>
        <p:spPr>
          <a:xfrm>
            <a:off x="1331640" y="404664"/>
            <a:ext cx="63367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b="1" u="sng" dirty="0" smtClean="0"/>
          </a:p>
          <a:p>
            <a:endParaRPr lang="pt-BR" sz="2000" b="1" u="sng" dirty="0" smtClean="0"/>
          </a:p>
          <a:p>
            <a:endParaRPr lang="pt-BR" sz="2000" b="1" u="sng" dirty="0" smtClean="0"/>
          </a:p>
          <a:p>
            <a:r>
              <a:rPr lang="pt-BR" sz="2000" b="1" u="sng" dirty="0" smtClean="0">
                <a:solidFill>
                  <a:schemeClr val="accent4">
                    <a:lumMod val="50000"/>
                  </a:schemeClr>
                </a:solidFill>
              </a:rPr>
              <a:t>Sugestões de leitura  e vídeo</a:t>
            </a: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endParaRPr lang="pt-BR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-    Quem ama, educa!  - </a:t>
            </a:r>
            <a:r>
              <a:rPr lang="pt-BR" dirty="0" err="1" smtClean="0">
                <a:solidFill>
                  <a:schemeClr val="accent4">
                    <a:lumMod val="50000"/>
                  </a:schemeClr>
                </a:solidFill>
              </a:rPr>
              <a:t>Içami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 Tiba.</a:t>
            </a:r>
          </a:p>
          <a:p>
            <a:endParaRPr lang="pt-BR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Educar sem culpa – Tania Zagury.</a:t>
            </a:r>
          </a:p>
          <a:p>
            <a:pPr marL="285750" indent="-285750">
              <a:buFontTx/>
              <a:buChar char="-"/>
            </a:pPr>
            <a:endParaRPr lang="pt-BR" u="sng" dirty="0" smtClean="0"/>
          </a:p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Como </a:t>
            </a:r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ducar </a:t>
            </a:r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Meu Filho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- Rosely Sayão</a:t>
            </a:r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pt-BR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pt-BR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- Vídeo: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65104"/>
            <a:ext cx="223224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43608" y="620688"/>
            <a:ext cx="792088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endParaRPr lang="pt-BR" sz="2000" b="1" dirty="0" smtClean="0">
              <a:solidFill>
                <a:srgbClr val="19025A"/>
              </a:solidFill>
            </a:endParaRPr>
          </a:p>
          <a:p>
            <a:endParaRPr lang="pt-BR" sz="2000" b="1" dirty="0" smtClean="0">
              <a:solidFill>
                <a:srgbClr val="19025A"/>
              </a:solidFill>
            </a:endParaRPr>
          </a:p>
          <a:p>
            <a:endParaRPr lang="pt-BR" sz="2000" b="1" dirty="0" smtClean="0">
              <a:solidFill>
                <a:srgbClr val="19025A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Missão nobre, sublime e de grande responsabilidade que requer: amor, paciência, perseverança e dedicação.</a:t>
            </a:r>
          </a:p>
          <a:p>
            <a:endParaRPr lang="pt-BR" sz="2000" b="1" dirty="0" smtClean="0">
              <a:solidFill>
                <a:srgbClr val="19025A"/>
              </a:solidFill>
            </a:endParaRPr>
          </a:p>
          <a:p>
            <a:pPr algn="just"/>
            <a:r>
              <a:rPr lang="pt-BR" sz="2000" dirty="0" smtClean="0">
                <a:solidFill>
                  <a:srgbClr val="19025A"/>
                </a:solidFill>
              </a:rPr>
              <a:t>	Para educar, precisamos conhecer a pessoa em todas as suas dimensões: física, social, espiritual, mental e emocional.</a:t>
            </a:r>
          </a:p>
          <a:p>
            <a:pPr algn="just"/>
            <a:r>
              <a:rPr lang="pt-BR" sz="2000" dirty="0" smtClean="0">
                <a:solidFill>
                  <a:srgbClr val="19025A"/>
                </a:solidFill>
              </a:rPr>
              <a:t>	E, como o desenvolvimento humano ocorre através de fases, seria muito produtivo que os pais conhecessem as características de cada fase de seu filho para entender  algumas questões comportamentais, como a criança que morde, que teima, que briga...</a:t>
            </a:r>
          </a:p>
          <a:p>
            <a:pPr algn="just"/>
            <a:r>
              <a:rPr lang="pt-BR" sz="2000" dirty="0" smtClean="0">
                <a:solidFill>
                  <a:srgbClr val="19025A"/>
                </a:solidFill>
              </a:rPr>
              <a:t>	O adolescente que se “fecha” e não conversa, ou se revolta contra tudo, volta a ter, como na infância, emoções intensas e passageiras.</a:t>
            </a:r>
          </a:p>
          <a:p>
            <a:pPr algn="just"/>
            <a:r>
              <a:rPr lang="pt-BR" sz="2000" dirty="0" smtClean="0">
                <a:solidFill>
                  <a:srgbClr val="19025A"/>
                </a:solidFill>
              </a:rPr>
              <a:t>	A </a:t>
            </a:r>
            <a:r>
              <a:rPr lang="pt-BR" sz="2000" b="1" dirty="0" smtClean="0">
                <a:solidFill>
                  <a:srgbClr val="19025A"/>
                </a:solidFill>
              </a:rPr>
              <a:t>Orientação Educacional do Colégio Nossa Senhora Consolata</a:t>
            </a:r>
            <a:r>
              <a:rPr lang="pt-BR" sz="2000" dirty="0" smtClean="0">
                <a:solidFill>
                  <a:srgbClr val="19025A"/>
                </a:solidFill>
              </a:rPr>
              <a:t> gostaria de colaborar nesse processo com “dicas” e sugestões de leitura. Assim, pensamos em iniciar com algumas noções do comportamento da criança e do adolescente.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44034" name="Picture 2" descr="https://encrypted-tbn3.gstatic.com/images?q=tbn:ANd9GcSjt3ZBTZVEOmCCfTcylcz1paOF554Y6cL2YjrtyyBsUxEjnmZ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88640"/>
            <a:ext cx="2676525" cy="17145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43608" y="0"/>
            <a:ext cx="7416824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r>
              <a:rPr lang="pt-BR" b="1" dirty="0" smtClean="0">
                <a:solidFill>
                  <a:srgbClr val="19025A"/>
                </a:solidFill>
              </a:rPr>
              <a:t>  </a:t>
            </a:r>
          </a:p>
          <a:p>
            <a:r>
              <a:rPr lang="pt-BR" b="1" dirty="0" smtClean="0">
                <a:solidFill>
                  <a:srgbClr val="19025A"/>
                </a:solidFill>
              </a:rPr>
              <a:t> </a:t>
            </a:r>
            <a:r>
              <a:rPr lang="pt-BR" sz="2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Infância de 0 a 5 anos</a:t>
            </a:r>
          </a:p>
          <a:p>
            <a:endParaRPr lang="pt-BR" sz="2400" b="1" u="sng" dirty="0" smtClean="0">
              <a:solidFill>
                <a:srgbClr val="19025A"/>
              </a:solidFill>
            </a:endParaRPr>
          </a:p>
          <a:p>
            <a:pPr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- As células cerebrais tornam-se mais aptas para a comunicação e os bebês logo desenvolvem suas habilidades de comunicação.</a:t>
            </a:r>
          </a:p>
          <a:p>
            <a:pPr algn="just"/>
            <a:endParaRPr lang="pt-BR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- A criança de 2 anos desconecta o EU do outro. Não tem noção exata de quem ela é. Olha no espelho e não se identifica naquela imagem.</a:t>
            </a:r>
          </a:p>
          <a:p>
            <a:pPr algn="just"/>
            <a:endParaRPr lang="pt-BR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- Possui apenas o raciocínio concreto. O abstrato não está formado.</a:t>
            </a:r>
          </a:p>
          <a:p>
            <a:pPr algn="just"/>
            <a:endParaRPr lang="pt-BR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- É nesse período que as imagens ficam impressas na mente. Ela entende literalmente o que se diz.</a:t>
            </a:r>
          </a:p>
          <a:p>
            <a:pPr algn="just"/>
            <a:endParaRPr lang="pt-BR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- É a fase em que o conhecimento das palavras aumenta.</a:t>
            </a:r>
          </a:p>
          <a:p>
            <a:pPr algn="just"/>
            <a:endParaRPr lang="pt-BR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- Deve-se usar sempre a linguagem correta.</a:t>
            </a:r>
          </a:p>
          <a:p>
            <a:pPr algn="just"/>
            <a:endParaRPr lang="pt-BR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- Depois vem a fase na qual a criança já começa a perceber o outro. Ela já diferencia a expressão de raiva ou descontentamento nos pais. Não há pensamento lógico nesta fase. Como a criança não sabe expressar as emoções pela fala, ela morde e belisca.</a:t>
            </a:r>
          </a:p>
          <a:p>
            <a:endParaRPr lang="pt-BR" sz="2000" dirty="0" smtClean="0"/>
          </a:p>
          <a:p>
            <a:pPr>
              <a:buFontTx/>
              <a:buChar char="-"/>
            </a:pPr>
            <a:endParaRPr lang="pt-BR" dirty="0"/>
          </a:p>
        </p:txBody>
      </p:sp>
      <p:pic>
        <p:nvPicPr>
          <p:cNvPr id="43010" name="Picture 2" descr="http://www.epidemio-ufpel.org.br/uploads/estudos_diversos/1_thum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861049"/>
            <a:ext cx="2128564" cy="15121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764704"/>
            <a:ext cx="8250120" cy="5483696"/>
          </a:xfrm>
        </p:spPr>
        <p:txBody>
          <a:bodyPr>
            <a:normAutofit/>
          </a:bodyPr>
          <a:lstStyle/>
          <a:p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Fase do comportamento aprendido – entra aqui a imitação. Se a criança se machuca e recebe carinho e atenção, poderá dizer que está  doente ou que se machucou para receber mais atenção e carinho. </a:t>
            </a:r>
          </a:p>
          <a:p>
            <a:pPr marL="0" indent="0" algn="ctr">
              <a:buNone/>
            </a:pP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“O exemplo vale mais que mil palavras”.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Não há nesta fase a consciência do saber enganar o outro (mentira). É uma fase de grande  imaginação criativa (que volta a aparecer na adolescência).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Pensar sobre o passado é difícil para uma criança.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Na fase dos “porquês” é importante sempre responder o correto, pois assim as crianças adquirem confiança nos pais.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" name="Imagem 4" descr="f_1246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509120"/>
            <a:ext cx="3101083" cy="2132856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600" y="836712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 </a:t>
            </a: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pt-BR" sz="2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Infância de 5 aos 10 anos</a:t>
            </a: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Este período é muito propício para a aprendizagem de novos idiomas e música.      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 É comum vermos meninas na idade de 6 anos “desprezando” os meninos e seus brinquedos.</a:t>
            </a:r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É inútil querer que a criança acompanhe a noção do tempo. Para que a  criança comece a ter noção de tempo, deixe um relógio com ela de ponteiros bem grandes e lhe mostre como funciona o ponteiro maior.</a:t>
            </a:r>
          </a:p>
          <a:p>
            <a:pPr>
              <a:buFontTx/>
              <a:buChar char="-"/>
            </a:pP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" name="Picture 2" descr="http://www.vocecidade.com.br/trezetilias/wp-content/uploads/2012/09/voce-cidade-o-melhor-da-cidade-pra-voce-crian%C3%A7as-felizes-347x17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365104"/>
            <a:ext cx="3305175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8178112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200" b="1" dirty="0" smtClean="0"/>
              <a:t> </a:t>
            </a:r>
            <a:r>
              <a:rPr lang="pt-BR" sz="2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Infância -  período entre </a:t>
            </a:r>
            <a:r>
              <a:rPr lang="pt-BR" sz="2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e 8 anos</a:t>
            </a:r>
          </a:p>
          <a:p>
            <a:pPr marL="0" indent="0" algn="just">
              <a:buNone/>
            </a:pPr>
            <a:r>
              <a:rPr lang="pt-BR" sz="2200" dirty="0" smtClean="0">
                <a:solidFill>
                  <a:schemeClr val="accent4">
                    <a:lumMod val="50000"/>
                  </a:schemeClr>
                </a:solidFill>
              </a:rPr>
              <a:t>- Como são instáveis... </a:t>
            </a:r>
            <a:r>
              <a:rPr lang="pt-BR" sz="2200" dirty="0">
                <a:solidFill>
                  <a:schemeClr val="accent4">
                    <a:lumMod val="50000"/>
                  </a:schemeClr>
                </a:solidFill>
              </a:rPr>
              <a:t>P</a:t>
            </a:r>
            <a:r>
              <a:rPr lang="pt-BR" sz="2200" dirty="0" smtClean="0">
                <a:solidFill>
                  <a:schemeClr val="accent4">
                    <a:lumMod val="50000"/>
                  </a:schemeClr>
                </a:solidFill>
              </a:rPr>
              <a:t>assam um mês fazendo determinada atividade, logo se cansam e já querem outra.</a:t>
            </a:r>
          </a:p>
          <a:p>
            <a:pPr marL="0" indent="0" algn="just">
              <a:buNone/>
            </a:pPr>
            <a:r>
              <a:rPr lang="pt-BR" sz="2200" dirty="0" smtClean="0">
                <a:solidFill>
                  <a:schemeClr val="accent4">
                    <a:lumMod val="50000"/>
                  </a:schemeClr>
                </a:solidFill>
              </a:rPr>
              <a:t>- A variedade de esportes e atividades é importante para diversificarem.</a:t>
            </a:r>
          </a:p>
          <a:p>
            <a:pPr marL="0" indent="0" algn="just">
              <a:buNone/>
            </a:pPr>
            <a:r>
              <a:rPr lang="pt-BR" sz="2200" dirty="0" smtClean="0">
                <a:solidFill>
                  <a:schemeClr val="accent4">
                    <a:lumMod val="50000"/>
                  </a:schemeClr>
                </a:solidFill>
              </a:rPr>
              <a:t>- Tenha paciência com essa troca constante.</a:t>
            </a:r>
          </a:p>
          <a:p>
            <a:pPr marL="0" indent="0" algn="just">
              <a:buNone/>
            </a:pPr>
            <a:r>
              <a:rPr lang="pt-BR" sz="2200" dirty="0" smtClean="0">
                <a:solidFill>
                  <a:schemeClr val="accent4">
                    <a:lumMod val="50000"/>
                  </a:schemeClr>
                </a:solidFill>
              </a:rPr>
              <a:t>- É uma fase em que as informações são tão diversas e a vontade de viver e fazer coisas diferentes são tão intensas que não querem dormir cedo.</a:t>
            </a:r>
          </a:p>
          <a:p>
            <a:pPr marL="0" indent="0" algn="just">
              <a:buNone/>
            </a:pPr>
            <a:r>
              <a:rPr lang="pt-BR" sz="2200" dirty="0" smtClean="0">
                <a:solidFill>
                  <a:schemeClr val="accent4">
                    <a:lumMod val="50000"/>
                  </a:schemeClr>
                </a:solidFill>
              </a:rPr>
              <a:t>- É importante que haja flexibilidade entre pais e filhos. Dica: Façam, e cumpram, combinados com a criança.</a:t>
            </a:r>
          </a:p>
          <a:p>
            <a:endParaRPr lang="pt-BR" dirty="0"/>
          </a:p>
        </p:txBody>
      </p:sp>
      <p:pic>
        <p:nvPicPr>
          <p:cNvPr id="45058" name="Picture 2" descr="https://fbcdn-sphotos-g-a.akamaihd.net/hphotos-ak-frc1/p480x480/401965_454785831280885_1404298648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14558">
            <a:off x="6474448" y="183951"/>
            <a:ext cx="1730170" cy="13681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43608" y="260648"/>
            <a:ext cx="76328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u="sng" dirty="0" smtClean="0"/>
          </a:p>
          <a:p>
            <a:endParaRPr lang="pt-BR" sz="2400" b="1" u="sng" dirty="0" smtClean="0"/>
          </a:p>
          <a:p>
            <a:r>
              <a:rPr lang="pt-BR" sz="24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Infância -  período </a:t>
            </a:r>
            <a:r>
              <a:rPr lang="pt-BR" sz="2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9 aos 11 anos</a:t>
            </a:r>
          </a:p>
          <a:p>
            <a:endParaRPr lang="pt-BR" sz="24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O senso crítico nessa idade está mais  acentuado, portanto os pais precisam ser coerentes com as punições e recompensas para não confundir a criança.</a:t>
            </a:r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Nesse período, o grupo de amigos precisa ser mais expandido.</a:t>
            </a:r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A competição pode gerar tensão.</a:t>
            </a:r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A individualidade já está mais definida e precisam de autoafirmação, o que aparece numa atitude de rebeldia.</a:t>
            </a:r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O pensamento consciente já está quase pronto aos 12 anos.</a:t>
            </a:r>
          </a:p>
          <a:p>
            <a:pPr algn="just"/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A independência é bem maior.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  <p:pic>
        <p:nvPicPr>
          <p:cNvPr id="40962" name="Picture 2" descr="http://www.mandaguarionline.com.br/site/img_noticia/76808bc2c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471026"/>
            <a:ext cx="3271800" cy="2181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37512" y="1106608"/>
            <a:ext cx="756084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Infância </a:t>
            </a:r>
            <a:r>
              <a:rPr lang="pt-BR" sz="24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t-BR" sz="2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período de 10 aos 13 anos</a:t>
            </a:r>
          </a:p>
          <a:p>
            <a:endParaRPr lang="pt-BR" sz="2400" b="1" u="sng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Pouco antes da puberdade, o volume de substância cinzenta no cérebro atinge seu ápice, especialmente o lobo frontal, a sede do planejamento,controle de impulsos e raciocínio.</a:t>
            </a:r>
          </a:p>
          <a:p>
            <a:pPr>
              <a:buFontTx/>
              <a:buChar char="-"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 Raciocínio hipotético: já é capaz de pensar com hipóteses.</a:t>
            </a:r>
          </a:p>
          <a:p>
            <a:endParaRPr lang="pt-BR" sz="2000" dirty="0" smtClean="0"/>
          </a:p>
        </p:txBody>
      </p:sp>
      <p:sp>
        <p:nvSpPr>
          <p:cNvPr id="47106" name="AutoShape 2" descr="data:image/jpeg;base64,/9j/4AAQSkZJRgABAQAAAQABAAD/2wCEAAkGBhQSERUUEhQVFRUWGBYXGBgYGBoXGBgXGBgXFxgdFxwXHCYfHRkjGRwcIC8gJScpLCwsFh8xNTAqNSYrLCkBCQoKDgwOGg8PGi8kHSQqKSwpLCwsKiwsLCksLCwsLCwvKSwvLCwpNSwtKiwsKSkvKSwsKS4tLCwsLCwpLCwsKf/AABEIAKUBMgMBIgACEQEDEQH/xAAcAAACAgMBAQAAAAAAAAAAAAAABQQGAQMHAgj/xABNEAACAQIEAwUEAw4EAwYHAAABAgMAEQQFEiEGMUETIlFhcQcygZEUQqEVFyNSVGJyo7HB0eHj8DOCkqJDsvEIU2Nzg8IWJCU0RJOk/8QAGgEAAwEBAQEAAAAAAAAAAAAAAAMEAgEFBv/EADARAAICAQIDBwIGAwEAAAAAAAABAhEDITESQVEEEyJhcYHwMpEUobHB0eEjQvFS/9oADAMBAAIRAxEAPwDuNFFFAGCaqecR5hiJymHnTCQhFZXMQlkkJvq946VA22573q20m4p4gTB4d5pNgo+N+QA8ySAPWm4nJSXCrfLS/wAgKphuIcdgsdh8LjZYcVHiWKJIi9nKrC27KNtO4+fPoehiua+z7IZsViPurjRZmFsNHv3EN+9v1IJt46ieot0hybbbmqO2qMZqKriS8VbcVvblpotOaOIGcDntQ8gAueVVHGez2HESyyY0vMWN0JkdVjWw7qqpAFiDvve/jekPCX4HNpMJhZZZcKsRaRJG1iJwRpCnp0FvM3vbbz3Jp6lUcMZRbi9Uremn3LwmaO/ejS63tfYnYkEG7LYi243tuOYrdl2ZdoSrABh4X3ta+zAEEXGx8RXnMMaI+6gGtt/DpzJ9Bz8B6CteTYT653O9m/GvpLNvyBIFtzsBXnuc49ojjjNyb1kqVJa66LTWktddRenDdDDFBipCGxIIDc9Ox3t1t4VSG9m0Jj14jEYvtrd6X6Qb6upUWsFvuBbYVfTXNeO8bPi8YmWYc6Na65X6LF1+Y5+NwvU16E6rUZ2fjcqi65t+SGHssziWZMQjytPFDLohmb3nWxuCettjf8+r3S7IskjwkCQQiyILeZPMs35xO9Ma7FUqYvNNTyOUdgrywr1RWhRAaGOHU/K4AP52nkT526+HPkKruAY4vGCUCyRW38eekfG97dAOl6ZcX4R3iHZqW7w1AC50m/T9ILTTLMCsUaogsBvvzJPMnzpEk5z4eS19SqEljxue8na9Fz+/IlCs0UU8lPMiXFjSTiPP4sFE8r2HU25ljsLDqx5fDfYU9qj8fcLtisTgmsjwxyXmjZwt1JXvb87AEEcyDWZNpaDcKjKaU3SI3s4yyaaWXMsSCrTjREn4sNwb/Gwt42J+sK6DXlBttXqiKpUGXJ3kuLbp5IKxeufe0rj/AOjlMLhJtOLYgtaMS9lFY3L6mCqTsRe5t03BrmuNjkxF/pWIxGIv0eVgnwRCFFaFHf5c5gU2aaJTysZFB+01R839tEUErxDB4x2RipIRApsbXU6zcHmDaubYfLok9yNF9FF/na9SAKALtF7eIf8AiYHGqPEIrf8AuFIlz7D4mSRsM4ZdROkgqygm9ip3Fjt4bUnqNiMCrtr3VxydSVf/AFDmPI1xqzE4cSLPUj2aRf8A1R/JJT/uQfvqjz5XLzjxWIU+blx8jW/hjizE5XiTPPGMTGylHZLK6hmUlrWtfu8iLb8xWVGhUcTi7PpCqf7RPch/Sf8AYKe8PcRwY6BZ8M4dG28CrDmrjmrDw+PIg0i9onuQ/pP+wVqWwzL9LKRRRUbMJtETHysPU7f36UkhLd7KsHqOJxB+swjU/moLn9q/KrBxrmvZQaFPeluvov1j+7/NW3gvLfo+BhQ7HQHb9J++b+l7fCqTxJmv0idmHujup+iOvxO/xpj0RXJ8EKFdFaDjUH11+YrNLJTttYvUTNJJRG3YBTKVbRq93UBtq8r2qqzcPY3R2ozKQPa9miVUv4aQdt9utMk2tlZ6DbWyLtVb44ySLHYZsNIzKSVYFBcqy7g2Ox8LedeeA+IpMZhi0unWjtGWX3X0hTqHrf7K2ca5a0sACCVgskbSJE2l5ItQEig3BJ032uL2I8KdgyeKM4utdGEWpK1sNcqkHZKobUUAUmwXdQAdhsPTpUyqXwBwucM+ImEJw0c3ZiPD6tTKqBu/JZiokYn3QdgLVdK7ljGM2ou/P5fodKT7Ts/lw8UccA/C4hxFH5MSBf13AF+pv0pnwRwguAg031yvZpZOrP4DrpG9vUnma1cZYrDBF+mLHoVg6a76i68jGE71/IUz4d4iixkRkha4BKsLFSrCxsQwBGxBpFeK2VOT7lRitL1fXp/wzjoQZQSVsRZrsQdjflysRf5dejNTSDNU0yblUQjmbklt7j15H+xTLJ1YRjV4m3pt4k7XvbytUmJwjnmop29W9OVL1X/RLT4UyczWFUzPc1wWHxSYnEdnHOqlFJdtZQ3uCiHvDfmQbeO1XM1U864WmeeV8O0MYnREkdlLSpp1gmMDusWVvrHYrffpZK60O4eHi8TpfPmxZcHjEljWSNgyOAysNwQdwRSw8aYHX2f0vD6uVu1Xn4c+de//AIajGEGEGoQiMxGxsxXTp5+PUnxpFxDkeW4bBscRhsNpRfqxqp8O6R3gxPLe5J51RhjCTSndvTSvnsLdXoXNXBAINwdwR1FZqj+x7DyrlwMgZUeSR4VYklITbSN+lwxHkb9avNcz4u6yyhd02jgj4gd1KaAXLtpAJAVTYkX3udgT52tttXnhrHSMZEfSQhADLcrcjcA9bf3403xuBSVCki6lPTccvMbivWGwqRqFRQqjoKn4XxXeg1SjwVWvU20UUuxuZFWVEF2bkTyuBq09BqK3O5HLrROagrf8i0rGBqlcZTtFIijERYWN0kZpnAZtSFO6uvu6iGuOZ7hsBT6TMZUK61Fibb2F/QqTY+RG9uY2uw7JJFUlQw2YXF7G2xseRpOPPHLcVaa3TVP5oMj4HxPUR8A4id8GrYgliWfQzII2aK/4NmUciRvbwIqL7S+OBluELrZp5LpAnO7/AIxHVV5+ZIHWrbavm3jfixMZmks7sOwwv4GAX2LAnUw9Wu3jbR4VQtEYnLik3VEfCRmEapCZcRO93JN2dz3jueg3JP8AIU2pPk8/bu8590fg4+m2xc7+JsPhUps3j16FOpuoUE6RcC7EchcgXPiPGumSdRWKzQAUUUUAFYNZooAX5TncmT4tcTDc4aQhZ4hyIvzUdGG5U9DtyNq69xvjElgw0kbBke7qw5FWVSD8q5NmuHDxMp5EWplwNnZlyxIHN2ws0iD9BwGX/drHoBWZbC8v0Mb1pjwX0jFYfD9HcFv0F3P+0NW6mvs7iU4qbEyEBIwIUJ2Gpue/IbD/AH0uKtkuNXIufGOZGHDkIG1P3BpVjYEd73Qd7bD18q5/l/CmLxfuqcPCebyAhiPzU979l/Guug1kCmVZU4KTtlIj9keEAF2mJsLnWoufG2nairxRXaNcK6GK53xdms2LxP3Pw2xN+1boidb28iL+oA510N3AFzyFViPDwQ4yTFFmRplCMGKhCRpsQDvewA2PwrGROSrlz9DORNql7+g5yPJkwsCQx+6g59WPVj5k70wrANZNbSpUbSrREfF45IheRlUeJNvlWjCZ3DIdKSKW6C9ifQHeteKyZJJFkezFbjSwDLpPkeTAi9/XytWOIo4mmjjwyKsurmo07m9uW1796/Oy+FS58s8S4tK6a2ybtGWeJceldNbfp/Fe494gyWSVopYDEssRaxkQupV1KkHSQbg2I36Edb1u4byEYWNgXMkkjtJLIQAXka1zYbKoAAC9AKarWaqpXZbxy4eHkeJIgeYv/Gq9mXF5SRo8PhZsS0dg5QAIpIDW1Hm1jewFWNluLVAx00WHVpGstl3PIWUdfQdfhXJJtaOhb1W4ryPjiOeXsHjlw89riOVbFgOek9dv7NWW1c64ZMmY5h9NYFYINSRXFtbMCp+ABJP+Uc710WsYpOSt+xjHJyVhXJ8zy05lnj4XENbD4VRL2dyDMWC2P6PeAv0AI2LGurSXttz86o2ccbdhJIywTTmG4ldI1CooAYjW5BO3esLjcb16PZJzhN92rk00n0b5/t76am2i8RxgAACwAsANgAOQFeia1YPEiSNJFvpdVYX2NmAIv8DWyRLgi9qjOijH8VQxMUJLMOYUXt43PKt+WZ/FiLiNrkbkEWNvHfmPSvRhjw4dh3Qx1EdCwFid+thv02vzveuZJfEY1p1GlEuNhbUSrKL+J3v47LepJ5MkJxVp29q5dbvl6EmTJOGSMbTt7VrXN3fL0LlWnElVUkjbn8en7q3Co+YAGNgSBcEXPiR4daqfkVoTKzTyA9OYG/dU7aj5kXCjrufR9EgVQALAAADwA2H2VEywix3BY7m1/ADr/AUvz/DYmZkSGUwR3IkkVQ0nIFdN+S3uC3Pl0uah7JinGLy5PrlV+XSPt/ZrJLkuQ8kW4I8QRtz38K4NnHsciyzC4nFzzmfslJgQLpXWxCI0lydVmIJUWBtzPKrpxC2LyxVmXGvOuoAxTAEsD4MN78+VuR8LVecfl8eKgaOeMPHIo1I3wNjbkQbb9CKsjO3TVMVGVuj5i4dy/E44x4PBDZVBll3CIDuxY+pPmeQrqOd8H4bKcmxAjGp37EPK1tbsZov9KjchfLe53q+5LkUGEj7LDRLEl72Ucz4sTux8yTW7MssixETRTxrJG1tSsLg2Nx8iAb+VbNnzqeIWlk7LCRPPIeQRSx+wH5/bVrw3AOOTCy4rElUaONpFgS8jtpFyHYNpBtfZb7geh63leTQYZNGHijiXqEULf1tuT5mptAHAvpqWDBgVIuDfmKjNnsIDNr7qkBiASAW90EjYE2O3kfA10rO/Z1kyyGXEJHEWNyvbNEpP6AYW9FtXts6yRIPo18MYb37MRsy6vE903b869/OgDlycS4c8pB8bD9ppj2q+I+YqTxfkWVYhYly+bC4VhIWkZkm3W22m6nkb7bA7b7UyyP2XYOW181eduqxNHHf0BLMKAK/inBjJBBHl60u4Ea2Kxajl3T8dR/iamcQYBMFisXhV2RJBKl97RSKJALnc2Nxv4V69n2WMIJMUwI7eVlT9GOxY+mp7f5DWZbC8v0ssWNn0IzeA29eQ+2ujcB5GIsvRHW5lBkcHrr5A/wCTSPhXOo8CcTiYMMOTsGf9Bd2+wH7K7Wq2FhyrkULwx5lEzSWbLpQImJhf3VbvLfmV8jbcWtcehp7k3GMU1lf8G/gTsf0T+4/bTLN8qTExNFILq3UbFSOTKejA71yjHYKTDTGCb3uaPayyL0I8/EdDQ7R2Vw1Wx2S9FclXN5gABNIANgNZ5fOsUcZzv0dcqgZ/wc8006jDo5mI04iRwwhQqoYKp72sMGIAsveG+1qv9YtXZRUlTHyipKmasHhxHGiAkhVVQTzIUAb+dbqxejVWjovz6UrBIy81Ut623NKeD8qAj7djrke+/OwvY/Ekb/L1b5zjDFGXvpVeZtc7m21LMmz0mURNG6hwShYActzsOW1/iPOpcij3sZSfovN8/wBiXJCPexnJ7XS83Wv7EnMsdN2ixwBRe/4R76bi11FvrW3+B8DS/EZzicMy/SOzaMmxK8xa5J6b2F7WttzqwY3EiNCx5D/rVWy+F8bP2j37JDyItfrb1OxPgLDreu5bTXC3b2PWwU4viS4Vu+fl7lxFVP2kZNNiMMqwC5Eil11KpZN7gFiBcNpO56VbQKrfFjyJ2fZmMGR+z1yk6U7jMO7cA+6QLkbkc6dkScWmQyjxRaY7y/CJFGkcahUUAKB0H8fOpVVTgTHzSLMJHWWNJAsUqroD7d/SLkFQ21xz3qw5hmKQoXe9hYbbkkmwAHjeiMlw3yBNcNkm9V3M+Co55XaSWXspGV5IAQIpHRVUF+7qI0qt11aTpG1eZOLHTvSYaZU8SOXrcAD4mnuBxySoHQ3U/D1B8CPCjF2hcXgev2ZiGaE3UXr9v1N6rYW8KzRRWxpWuNMM7rGEDEFrNpBaw5gkDe1/2D4u8vwCxRhEFlHzJ6knqT40qz3ESI6Kis7PfSL6VFt9+vKtvDOYvKsgkAvG+nUDdTt0PW37xUqUI5m+bVelcr/MmUYxzOXNr9PMciomaQFo20gFgDpuL787fHlfzqZWCKpatUUor2VqWkUo2q19TWt6jn4i1j43FgN3OYYoRRM55KCSTyAHMnyHOpFqiZoUMbI4LK6spA6qwsd+mxpGHD3UWr3dmpSs5/w/gHzTEjFzgjDRMeyQ/XYdT5A2v6Behq9Z5nceEi1yk7nSqqNTu55KijcsagcLCGBBhY5Cxj1EK7IzgFiSDpA5E9RUjiDIXnMcsMvYzw6+zcoJFs4AYMrdCANwQR8xW8UaWu/MTjjS135+oljfNZhrSPC4ZfqpMXkkI/P7MhVPluRU3Kc1mL9li4eyl5qyEvDKBzKN0b8xt+u+9J8zy3OWZG+kYSMIeaGVQxJX/EQghuVrfnG29iH2T4PELdsTie2ci2lUWOJRz7oHeJ82PoBTRgZ7na4WPWys7MQkcaC7ySHkqj7SegBNJY+H8xxnexWI+hxn/g4feS3g8p6+lx5Cn2MymKZ1dxqaMOq78tRXVa24a6jcWI8aVLw1iIWdsLjZF7SxZZ1GIFxexBJVh8zyHgKANuC9l2Xx7mHtW6tKzSE+tzb7Kbx8K4NdhhcOP/ST+FIHwObH/wDNw6jxGH3/ANxtWk8HYqX/AO5zPEsOqxKsAP8ApvQA1zfLMsiW+JiwaD89I1PwFrn4VRMwwGVYolcDgp53/Hg1QxD1eU6R/pNW7L/Z3gYjq7HtX/GmJlJP+bu/ZTPFNiAdGHihVR9aRmA9EjiW9h4kjrYHnQBxLij2bYlZ4FMo/DjRJdjJ2EfaRqmpyBrJZtKgAXKkDYEjo3FGUx4WLC4aEWjijZR4813PmTck+JNNcHh3xWLCYoKrYQxzBIyWjlZw4iluwDaU0uAhGzb3IC3W+0FHlxMcMW7uqovkXZrk+QUEn0rMtheT6Tz7MMs1yTYthtfso/QWLEfYPnXRGHwqJlGWJh4UhjHdRQo8/EnzJufjUyurQ1FUqK7NxMcPL2eJWwO6yJupHmvMEdbXrZnuTw5jh9IYXHejkXco/wDDoR/KtvFOR/SYCqkCRe9Gx5ah0P5rDY/PpXNMrzeSJzoLRSIdLqehHMMDsReuN0LlJx32NMmSZgpK/RWbSSNQFw1trg35HnRVrX2gzW3jjP8Aq/jRWbiL/wAZf6KKKYVC3OGl02h2Nxqa1yFJsdIPNrb28B42pLmeBngjMgxTkrvZh73pckfAirU52NUty+On0gkRobkg7W5beZ3A9CT4VPmr3exZ2Zu+XCtXaT0+bFiwEn0rDDtF/wARWVhy5EqSL+Nrj1rOX5IImLszyyEW1uQSF8BYAAVPw8QVQqiwAAA8AK2UxQWje6I5qMpcSXoLs6iV4WjZtOobG17Ebg29f+orGRRqkSoCCVBvYaeZJvY0Z9h2aF+z2e1wQLnbew86T8PYA9v2idqI9JBMtw0jG31TuAPHxWuS0mnWpRBXjab03rzLTetOKwkcqlJEV1PNWAZT4XB2pdxHDiJISmGfsmJW7gBmCau/2YbbXpva/wD0pvEPDE2CgfExZri1ZFL2nYSo1t7FSBa/LkeYFqsxYY5NHJJvRKm/0ROdGiiVQAoAA2AAsAPICvM+FVwQwBBBBB3FjSvg3OHxWBgnkUK8iAsBsL3IuPI2uPWnJpUoOEnF7p0BVuJc80r2MXedu74mx268yenj6c2+QZX2ECoee5Pq25A8hy+FK8kyYripnkXqeza4OxJ5W3B02G/nVmqLDGU5vLPzSXRf3X2I8MZTm8s9N0l0V/vV+lGaKxei9VlhEzHLEmULILgG4sSpB8ipB8q24PCLGoRFCqOQFb6Kzwq75nOFXfMKKU5xxXhMKQMRiIoidwrMNRHjpG9vO1b8qz2DErqw80coHPQwNvUcx8aa8c1Hip11rQ6T6hZxgTNBJGp0l0ZQQSLMRsbjfY1NorAFI4e4RZcRFM2HjwqwqwCqyu8jsulmdl20AXsNyb3Nqu9F6xesxio7HFFLYQ8chhgpHS5aExYiw5kYeVJmHxVCPjU+OQMAym6sAQR1B3B+Iqc63FiLg1V+EwYkfCNzwj9mt+ZgPfw5/wD1kJfxiatHTHBz6op2/GxeLI9BKV/9tPqrPs6l1YBG8ZMQfnPIas1ABRRWKACoGcYmRI7xRpIeoeTslC23JOhtvhU5mqo8QY04vELl8NyXs2JYco8OLFlv+O47tvBvOgBxwbhpHD4ycr2mJCaVS+hIU1mILqAYk62csQP8S1hapmFyQHFvimuTbQgI90CysfU2+XrTdEAAAFgNgPCvVBygovRUTMVkKExEBxuoPuk25Gg6SjVG4/4QMn/zeGH4ZB31H/EQeXVgPmNuYFNst40jY6Zh2LjY39242O/Tfx+dWFHDAEEEHkQdj6WrmjMaTRwlc/S24a/9+dYrr83BeCdizYeMsxJJtzJNyfnWKzwCe4J2aZ1BhlDTyxxA8i7Bb+lzv8K8ZXxBh8T/AIE0ctuYRgSPhzqLieF4ZJxPMiSOE0fhFDhVuWGgNsp3IPj8KoOe4WBs2wkWXxLHOkgeZ4hoCxCxYOF23W/TqB9a1EpNHpYsUMmmt035HVJpQoub/DcmkuUtFC7KCw7RrgMwO5vYDrvfrfkKeMtxVRg4aYsEMekK5Zpi2pnF7gKAbi4536i/rnJappWzOJJppypFwBrNK8RmDdp2cY3sTc9bGzabkDYkePp1rV905EcCUAAgnzsOo0kg+m3Pa9qVk7VDG6knXWnX3+IUoNjg0Ckef5tOjJHholeRyw1SMVjTSAbEjcsRyUeB8KRY3irHYKz42CFoLgM8LG63PPSxuf73pzyJbi3NLcvEh2Nt65LiFkz3HNDcrgcM47UjbtXBPdHlsbeAu3MrXVXxAChhcg2It1vvVVyJ8Fg8TJGkixvipO07JplPfN/cQ95dV+W97C1eh2XKsXFKKudeHy6v7bdDr1LZh4FRQqgKqgKABYAAWAA8AK9Sx6ha5HptXq9LpM8QGw35b3UDe/K5uR8N9rXrzsuaGJXN0aSb2KviMZMp1KY1YSFFiHedirWN/K3kNiPGrpJIQOVz4edQsEIZHMioBIQLkqAxFtu8PeHmCRTKsYKac1K0/dCo43CTbfz+yjjJszmUyNjxh3ufwSQKY0seWpjqcW+tW7gTieeaXE4XE9m8mGK/hY9lcNfmOjC392rR7Q+LZISmGwylsRMdMYG9r7aj8TtfbYk7A014F4RGAw+ljrmkOuZ+epz0BO9hf43J61v/AG09z0ZP/Dc0tfp0Sfm/TkWWvLjwr0KKaRCMcM4dJZZnjjdpdJdnQO11ULsWBIBAHdG1/WqFkkcU2fhsBEscUCSDEvGNKOWBVVsvdvqty6q34t6e+2HMpYMDeEldbrEz8hGrg3Ynpy036aqf8HcLRYDDLDFvyLv1ke27Hy8B0Fq9LFLusDySbblcUr0qlbfonovfkcerHgoas1g15p0U47PtDmOON5XFtQUbLe9rmx/s1qwPE6vII3jeJzyDC1/LexB8NqnzpHF3yACBa/Ujc2Pj1O/K58TVawzNjMUr2tHEQQfQhgPUkDbwBvztU+SUotU93sV4oQnF3HRLe+f6a9C5Ugz3DdnKuKBsFQxz+HY3LK5/8p7t+i8lP6W8RZtHhsNJNKpdFABUAEtrYIB3iFsSwuSQALkm1UEhUODcszDDJFA6YUQRltT63aRwzM90AsouT1qQc7nbGRlXAgbFSYQR6V74iglklkLEariVNIAIFkN7ltomQ8QmEnBSrJhiO7hGxS2DKeURZWKO0fIWYll03Fwb6svmWEYWaXtHZXzHRGimSWSeTEMGsq/ioHuTYDXuRQBe6wzWqp/fPwQRzIzRyRu0bQsoModbXFkLC2/O9uY6Uixee47MJ4MPEj4ODEazrP8AjGJFDOwH1V7yrtzLjcigBxxDxa7y/RMAva4ltieccI5FnPK48OnW52Ng4V4ZTAQNdi8j3eaVubtzJ330jew8yeZNSeHeF4MFH2cCWvuzHd3Pix6+nIdBW7iF7YWb/wAth8xag49CejXAI6716qDkj3w8J/8ADT/lFTqAWoUXrTioiyMFYoxGzDmD0O9ULGcfYnDT2mhRo1ssgW+sHq4JNrHnb7RXG6OOSW434x4b7QGaId8e+B9YDqPzh9o9KpmCzOWE3hkZPIbqfVTsfXn511HKc4ixMYkhcMp+YPgw5g+RqncY8Odk3bRjuMe8B9Vj1/RJ+R+FZkuaE5I14okUcf4z8TDHztIL/DVRSGiscTE97LqdE4/zGTD4CaaIXZACOvMhbkeC31f5aXezLhlMPhVn1dpNiVEkkt7khu8FB8BffxNz4WecR5n2ERd76LhbKpdmLGwAHmdvj0pZwvxSZpmw8kEsDLGJFDhBePVo+oSBv09fCtuuJWevFz7lxitLtv50LXRWBWa2TEXGzrGuojly9d/50qwsLTSFn3GwItso2IX1OxPgPW5Y5sAUtcA3Ui9+akHpv5X6Xr3l+nRZSDb99z13qDPinmyxg/oSt+bvRei38zcWkr5mzEOFUsRsN/jfb7etc3nlfOcWIluMHCwMjDk5HJR69PK7fi10LOIFkgkjZtAdGTV4agRceY5/ClXA+V/RsKsJaNmUuWKXAN2JBOoA3tYfAVTOLk0uXP8AgnnFyaXLmPjGLW5C1rctvhXPofZ87SJG8MEcUc5macHXPPaRpI1F1ug3AYliTpsNq6LRaqseWWO+Eaa5ItQtUKR0w6nTfckhRvuedh0F+nnTGlGYYMtMuxsRYEC+k3sd77HSdvja+4qLtWSWLG5xVvl7uvt1NRVuma8mwxLFzse9cdNTaCQPTSASNrk9eTqvEMQUAAWA2ArZXezYe5x8LdvVt+b1YSlbsqea5VC+Nhxup1eBShIA0MragA2rl7zbjxq0xOCoI3B3HpVK4x4eaXEazhWxatGFRDIFijlBN2kDMO6VI7wBPdI6irDwlkhwmDhgZtZRTcjlcksQt/qgmw8hTlu9Bs0nBNyt7V5DeiiitCCvcT52cOF7ruZG0pHGoZmaxaxLEKNgTueQPOvPCHEzYrto5YXhlgZVdWKt766l3Q2vb91Ms6ycYhFBeSNkYOjxkB0YArcXBG6sykEHZjRkeRRYWMpED3mLuzMWeR25tIx3Zj405PH3bTXi5fPn8gxooopICbijBtJAQgubja4Fxfcb7edtuXwMrJ8GIoUUC2wJ5XLEd4kjYm9Q+IyyqrKASWVe8bKura5t0vUfhvESGSVGYOi27yiwD9VHjtz58h40l8KyXz2KFxPDWlJ3+xY61YrDLIjI6hkYFWVhcMpFiCDzBFbaKcTlFzrLJMFEiIyYjCvLDD2GKUuIxJIqLaXnoW4sJFc8hepPF+MjiwzIDErv3FVsSuENmIZ9MhuQbWJAG9MuPHtl2JtzMZUer2X571VMwxsRXHo6qxkxiISYxIsSaYMMrNqBVXLKQt/ENYgGgBLw1PhMJh8crDDdoEBQ4djPEgkhkCIsrXcSFo21EmxLpbnTjCSSYZ8s2DTfQxEwa90QDDNLIfPu9mPzpF5gGo2a5UI8OseHiiSNXjd/qhUhZZSQoU62OjTuRe+5rUsuNnnkxKpAgmWLQ0jO5SEIGVBGgXfWzljr3J8AKAOgZJxAJXeJwFkXvADkybC636gkAjzU8mFY4zltg5PPSPmwqn5tM0KpiB78BEhttqCj8KvXZo9Yt46eoFWLjzED6MgB951I8wFY/wAK49jE9Isj+zjGu8cyOxYRyAID9VWRSAPK99quNUT2aN38UvnC3zV1/dVvzbDs8LqhKva6kbEMNx9ooWxyD8CZMqtcYcPdsnaIPwiDl+Ovh6jmPlS7B+0JUjH0hWuDZmUX2/GK8+fMD1A8LXl2ZxToHhdXU9VN/geoPkaNGd8M1RxvDSzYWTtsI2k/WTmrjwI6+nyIrovDXGcGPQxsAkpBDRNvqHXQfrDy5j7aV8Z8O9mxmjHcY98D6rHr6H9vrVGzDLyT2kZKyLvsbEkciCOTedYutBCk4OmdEk9ngJOmawubArcgdLm+9YqkJ7UsaoCloyQLXZO8bbb7jeiu6Gv8fQ69muWieJo2LKGsQymzKysGVlvtcMAd/CouS8Oph2d9TyzS27SWQgu1vdHdACqOigAU2tWbVqipSaXDyMUXpLxK2JZAmEZY2LqHlKdoY0INyicma9ufIEnpVQ4hw2Y5dC2JXMhOsfeaOeJVDDwUpuCeVtuY3qnDg71qKkk3ok7/AIoyXfO4SULLYEEXNrnTfe245Xv8KjZNGS+tTdCPetbUdrevrz2357TMizL6ThoZ9JXtY0fT4alDW+2prkAXJsOZJ/fUGXs95FJvb+/j6muKlRBzyFzBJ2Vu0CNo2v3gLgAHxO3xqn8L4eR8ZHLFNiZIwjdu811jZytlSNGUbq25sLC1qsz8W4a9u0v6KxH7N/hTTCYlJFDowZTyINxQpQyPwyuugiOSGR+GSddGbHewvSI57O9zBBqRSVuzAElSQdiRb40+dAedKs6zVMOpIA1t8Lm21/Ow+Qrc9ruirF9VKNt/OVHjJ8/7VmjkQxyLuVPIja9rgHqPmK1ZiXEunvHu6tRIAA3vbfYC329a0cLZexLYiX3nFl/RNrn0NgB5C/Wn2KwCSW1i9txuR/ykXHkaT/knj0dP7afnX2GZlCGSo/Hzo05TiGdO9e4Nrnry8zuL2PmpqYTWFQAbbVW81yfEYmbfESwQaQVENlYtc6u0Y7ja1hy59Ru2ClCCT1f6k0n0RZRWRXPPpWIwGOw8H0p8VHO+gpILugJA1Bh4Xv8AAi3Wuhqa1CfFfkZjKzNFapsSqe8bX5efoK1R5ihIXVYnkCCpPPkGAvyPyrjywUuFtX0s3T3JVFYFZphwKKwTRegDxNArqVdQynYgi4I8waxBhlRQqKFUcgBYfZW2iijt8gorTicWkalnZVUcyxAA+Jqm5z7UoY7rh1MrfjG6oPnu3wA9a42luahjlN1FFszXApNE8cnuMN97WsQQfgQD8KoWa5pl0Bl9/FySFyQWvGuttTabWRDfqqlthcmqnnXFWIxX+LIdP4i91PkOfxvSWadUF2IA8+vp4+lKeToX4+xpa5GWiXiM4iPMGCBLQAhQSRd0mj2v1OlfiPhVgx84w+H1NyiVQbcyFAFh6m1UHIc/WF5maGSQOsSgWVQdDSsb6yLe8Olbs641kxKNEmHVRcXZpr7ghgCFTxt1piuiLIoqbrYmZhnjT9tqZxGgjcRK2gSRmVYZg7L37gSIe6w2DbVMzfjZ50jQxKix7ABiegA5+AH21UslmbEO0ekK5WSIi99pI3VSTYbCUKf8lb0cEXH8fhtSpSdF2PDhm2qtcix8PcYthJZJFjD9oqKQWItoLEHkfE07b2ty9II/9TfwqhUVniY9dlwrRRG2P4hMsjP2aLqNyBci558z1/fUbKs3kw0vawNoPVeaMPBgeY/Z0tUKiucTBdjwp3wl2l9qcrqVeCFlIII71iD8arZzk39wfM/wpbRRxMJdjwy3j+owObfmD5/yopfRRbMfgMH/AJ/N/wAn0ZRRRVR5BrmfSpPgL1yaTtM+xpjBK4DDuO0YXHbOPqr5c/Qd7mVFdXxE4UXPy53qtcG5TBgQ2Hid7O7Sqj6bqGAFltuVsOZv61X2bKsKlNfX/r5dX69DjVlohiCqFUAAAAAbAACwA8rVqxeEEg0tupBDDxB6bVvFBqTc6IszaHDwaXVXsLAFVJPQX2sSf58q08EYVliZm2WRtSjfYcri/j+4VBxWX9tmBjkvoUagN7MLA+nO4PktquCKALDYVFjj3mXjqlG0vPr7dCKCeXM5tUo2l57W/Tp9z1Vez/Le0mia6aVPfUsRcXB/YCLfzqwmqtxH3JFBkEUbK12tdiw3sCepvcfomqcqTjqengclNcO5Zk5V7pRwyJOwHaX95it9m0Hlfz5/C1N61F2rFzjwyaCkvFWeDCYdpT028yTsAPMnr03p1STibCRTwtDMrFWsSQdNiO8DqO1xa/h40SunW4uV1puV/gPh2R3OPxW8sg/BL/3aHkd+RK8h0BPVjV6tSvIMziljCxSCTswqk61c7CwLFeptz9aa1nHFRVI5jioqkL58uDOHY36FSLqV5jboQd7+Zv0srxgUvphAW1xtsC7A6QBy1A2a/PYdDTfN2IiYg2sLk+XXkD03+FacpwIA1Xv0XyHUnxY8yf5387tkFlmsEUrlq30SpaeeyXTcoi6VsYrWSaAKzXqihPnE05KrCdAJs0hXVpuLiw8L7E9LjzIUZlLisIBIZ1lW9irLYm5H97EW8DvVpxU2hCx6C/h/YqnYWJ8fPqa4hQ7+flbxI+QPid4e1Kvpb43tTf39FzIe1aUot8b21f3ralu79C0nN41gE0jCNCqtdiBbULgevpVIzz2qDdcKl/8AxHG3+Vefzt6Ue2bBH6LFIpI7OTSQDYWdSOXkVA+J8a4+MW/4xqiU2tD3+y9mjOPHLUsuZZvNiG1TSM56XOw9ANh8BUSlAzB/H7BXsZk3l8qTZ6aikqRMxuJ0IT15D1N/Hbz+FJYsVKNUgiU295izsQDyBbTZR5bCt+PxLSLawuCGHPmLjf4GmfDMbnLc4dtlCYWMLe4uZNRPyt86fjo8ztvHa6CbE5s5sqJpJ5m4Nv0f4kfDrXuGeWNFPZgJ02cA+Nna4JveoK6tRLCwOwvz2J5+F77DyrpWJjL8LwnclJQf/wCqSI/81Ms89xa3NHs7yeMSDMHxeHijIZTCxRndGIFpQW7hLAMBYn3fG1Xbivh/Lm70rxYaW+ntEZI2uLHS63CvsRswv3hYjauGwxkE3ttr+DMApt6L9rN4V0Ob2nATLPHCWeSDssTE7BYiyNeN0YBi2zSCzKO6QOlZ4o7MfHBkpSimQeIcrXDuqBcUhLHS0wQJIBv3NMIFyOmu4te1Lqhy5/KVMYYrCWLLCGcxINWpVVSfdU8v5ACP90n8vl/Okyab0PWwRmo+PcaUUr+6T+Xy/nR90n8vl/OsDxpRSv7pP5fL+dZ+6beAoAZ0Ut+6jeA+2s0AfTtFFFWHzRrmj1KRuLgjbnv4VzbJuA3OIwzPhhC2HkEk2JZw8uIdbgBLEt2bGzEvY9Lc66bWLU3Hmljvh5gCisSXttzr1WGFKAqmPzmVHk0K7dl77E6FG17Adbj/AJhzqx4DFdpGj2I1KGselxeomL4fjkk1tq6alDWRivul16kDamSrakwU1JtvQVFT4m29Pnl/J6ry0YPMA9fjXqinDTFqzRRQAUl4qyc4iDSFEhV0fQW0q4VgWUnl3lBG4Ip1RXGrQFY4V4baGWWeRI4mlCqsUfuxotyNRAGpyTcm1ttqs9FFcjFRVI4lWiIGa4kotwbDYHa53NhaouWZmSwVr2Yd24II2J8OVgfQimmIgDqVPIi1R8HlujcsXb8ZrXt8BSciyuceB0uYxNVqTaKwKzVBgjY+RdBD3swI25kEb2+HWl3D8SRL2IYkglu8ADY+lMsww5eN1BsSpAI5g9Ptqr5LkLdtG/ZNF2dy7M12ke1jax92+9zzB+U+V1OLUbe3s9xGRVKMlG3t7Or+eRJ9pGE7TLcQPxVDj/Iwb9gNfPlfTee4btMNOn40Ui/NCBXzGKMu57vYH4WvMzRRWnESkWA5m+55ADmf2fOlpXoXTmoR4mbSwHPb1qx8MYiMZfm0Tso7SOKRLsF1MA4Om53NwpsN96reWZb2sgGmR2/NALf7iAo+ymea5SkKgtHOhPIs8TLfnvoFx86fGHDqeTn7UsqqhYsgbkb10XhcCfIMbAWAMZlK3IAFwuITc8gXuPnXKJ30SK/oG9Cbb/YfhTnJk7UlHeQI1m7NBqLFfdFrhQQCe+2wufSiMOF+QZc8cuNNrxJkL7oJ1JHmQQPmRapANTM7y6EKQrop5dmrGZv/AFJBaMHyW9V7AyFJAn1Wvt4MN9vIisyxqtB2HtjlJRkhrRRRST0gooooAKKKKACiiigD6qoooq0+ZCiiigAooooAKKKKACiiigAooooAKKKKACiiigAooooAKKKKACsaaKKAMOtwR4i1ct+8YPyv9T/VoorLinuNx5Z4/pYfeMH5Z+p/q1rk9gwJB+mWIv8A8DoeY/xfIfKiihQSNS7Rkmqb09g+8MPyz9R/Vo+8MPyz9R/VoorQgjYj/s9BzvjdvDsPD/1ak/eGH5Z+o/q0UUAH3hh+WfqP6tR0/wCz5+EDnG3tew7Dqdv+98KzRQzqbi7RL+8YPyz9T/Vo+8YPyz9T/VoorHdxKPxeXr+SD7xg/LP1P9Wj7xg/LP1P9Wiiju4h+Ly9fyQfeMH5Z+p/q0feMH5Z+p/q0UUd3EPxeXr+SD7xg/LP1P8AVoooo7uIfi8vX8kf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7108" name="AutoShape 4" descr="data:image/jpeg;base64,/9j/4AAQSkZJRgABAQAAAQABAAD/2wCEAAkGBhQSERUUEhQVFRUWGBYXGBgYGBoXGBgXGBgXFxgdFxwXHCYfHRkjGRwcIC8gJScpLCwsFh8xNTAqNSYrLCkBCQoKDgwOGg8PGi8kHSQqKSwpLCwsKiwsLCksLCwsLCwvKSwvLCwpNSwtKiwsKSkvKSwsKS4tLCwsLCwpLCwsKf/AABEIAKUBMgMBIgACEQEDEQH/xAAcAAACAgMBAQAAAAAAAAAAAAAABQQGAQMHAgj/xABNEAACAQIEAwUEAw4EAwYHAAABAgMAEQQFEiEGMUETIlFhcQcygZEUQqEVFyNSVGJyo7HB0eHj8DOCkqJDsvEIU2Nzg8IWJCU0RJOk/8QAGgEAAwEBAQEAAAAAAAAAAAAAAAMEAgEFBv/EADARAAICAQIDBwIGAwEAAAAAAAABAhEDITESQVEEEyJhcYHwMpEUobHB0eEjQvFS/9oADAMBAAIRAxEAPwDuNFFFAGCaqecR5hiJymHnTCQhFZXMQlkkJvq946VA22573q20m4p4gTB4d5pNgo+N+QA8ySAPWm4nJSXCrfLS/wAgKphuIcdgsdh8LjZYcVHiWKJIi9nKrC27KNtO4+fPoehiua+z7IZsViPurjRZmFsNHv3EN+9v1IJt46ieot0hybbbmqO2qMZqKriS8VbcVvblpotOaOIGcDntQ8gAueVVHGez2HESyyY0vMWN0JkdVjWw7qqpAFiDvve/jekPCX4HNpMJhZZZcKsRaRJG1iJwRpCnp0FvM3vbbz3Jp6lUcMZRbi9Uremn3LwmaO/ejS63tfYnYkEG7LYi243tuOYrdl2ZdoSrABh4X3ta+zAEEXGx8RXnMMaI+6gGtt/DpzJ9Bz8B6CteTYT653O9m/GvpLNvyBIFtzsBXnuc49ojjjNyb1kqVJa66LTWktddRenDdDDFBipCGxIIDc9Ox3t1t4VSG9m0Jj14jEYvtrd6X6Qb6upUWsFvuBbYVfTXNeO8bPi8YmWYc6Na65X6LF1+Y5+NwvU16E6rUZ2fjcqi65t+SGHssziWZMQjytPFDLohmb3nWxuCettjf8+r3S7IskjwkCQQiyILeZPMs35xO9Ma7FUqYvNNTyOUdgrywr1RWhRAaGOHU/K4AP52nkT526+HPkKruAY4vGCUCyRW38eekfG97dAOl6ZcX4R3iHZqW7w1AC50m/T9ILTTLMCsUaogsBvvzJPMnzpEk5z4eS19SqEljxue8na9Fz+/IlCs0UU8lPMiXFjSTiPP4sFE8r2HU25ljsLDqx5fDfYU9qj8fcLtisTgmsjwxyXmjZwt1JXvb87AEEcyDWZNpaDcKjKaU3SI3s4yyaaWXMsSCrTjREn4sNwb/Gwt42J+sK6DXlBttXqiKpUGXJ3kuLbp5IKxeufe0rj/AOjlMLhJtOLYgtaMS9lFY3L6mCqTsRe5t03BrmuNjkxF/pWIxGIv0eVgnwRCFFaFHf5c5gU2aaJTysZFB+01R839tEUErxDB4x2RipIRApsbXU6zcHmDaubYfLok9yNF9FF/na9SAKALtF7eIf8AiYHGqPEIrf8AuFIlz7D4mSRsM4ZdROkgqygm9ip3Fjt4bUnqNiMCrtr3VxydSVf/AFDmPI1xqzE4cSLPUj2aRf8A1R/JJT/uQfvqjz5XLzjxWIU+blx8jW/hjizE5XiTPPGMTGylHZLK6hmUlrWtfu8iLb8xWVGhUcTi7PpCqf7RPch/Sf8AYKe8PcRwY6BZ8M4dG28CrDmrjmrDw+PIg0i9onuQ/pP+wVqWwzL9LKRRRUbMJtETHysPU7f36UkhLd7KsHqOJxB+swjU/moLn9q/KrBxrmvZQaFPeluvov1j+7/NW3gvLfo+BhQ7HQHb9J++b+l7fCqTxJmv0idmHujup+iOvxO/xpj0RXJ8EKFdFaDjUH11+YrNLJTttYvUTNJJRG3YBTKVbRq93UBtq8r2qqzcPY3R2ozKQPa9miVUv4aQdt9utMk2tlZ6DbWyLtVb44ySLHYZsNIzKSVYFBcqy7g2Ox8LedeeA+IpMZhi0unWjtGWX3X0hTqHrf7K2ca5a0sACCVgskbSJE2l5ItQEig3BJ032uL2I8KdgyeKM4utdGEWpK1sNcqkHZKobUUAUmwXdQAdhsPTpUyqXwBwucM+ImEJw0c3ZiPD6tTKqBu/JZiokYn3QdgLVdK7ljGM2ou/P5fodKT7Ts/lw8UccA/C4hxFH5MSBf13AF+pv0pnwRwguAg031yvZpZOrP4DrpG9vUnma1cZYrDBF+mLHoVg6a76i68jGE71/IUz4d4iixkRkha4BKsLFSrCxsQwBGxBpFeK2VOT7lRitL1fXp/wzjoQZQSVsRZrsQdjflysRf5dejNTSDNU0yblUQjmbklt7j15H+xTLJ1YRjV4m3pt4k7XvbytUmJwjnmop29W9OVL1X/RLT4UyczWFUzPc1wWHxSYnEdnHOqlFJdtZQ3uCiHvDfmQbeO1XM1U864WmeeV8O0MYnREkdlLSpp1gmMDusWVvrHYrffpZK60O4eHi8TpfPmxZcHjEljWSNgyOAysNwQdwRSw8aYHX2f0vD6uVu1Xn4c+de//AIajGEGEGoQiMxGxsxXTp5+PUnxpFxDkeW4bBscRhsNpRfqxqp8O6R3gxPLe5J51RhjCTSndvTSvnsLdXoXNXBAINwdwR1FZqj+x7DyrlwMgZUeSR4VYklITbSN+lwxHkb9avNcz4u6yyhd02jgj4gd1KaAXLtpAJAVTYkX3udgT52tttXnhrHSMZEfSQhADLcrcjcA9bf3403xuBSVCki6lPTccvMbivWGwqRqFRQqjoKn4XxXeg1SjwVWvU20UUuxuZFWVEF2bkTyuBq09BqK3O5HLrROagrf8i0rGBqlcZTtFIijERYWN0kZpnAZtSFO6uvu6iGuOZ7hsBT6TMZUK61Fibb2F/QqTY+RG9uY2uw7JJFUlQw2YXF7G2xseRpOPPHLcVaa3TVP5oMj4HxPUR8A4id8GrYgliWfQzII2aK/4NmUciRvbwIqL7S+OBluELrZp5LpAnO7/AIxHVV5+ZIHWrbavm3jfixMZmks7sOwwv4GAX2LAnUw9Wu3jbR4VQtEYnLik3VEfCRmEapCZcRO93JN2dz3jueg3JP8AIU2pPk8/bu8590fg4+m2xc7+JsPhUps3j16FOpuoUE6RcC7EchcgXPiPGumSdRWKzQAUUUUAFYNZooAX5TncmT4tcTDc4aQhZ4hyIvzUdGG5U9DtyNq69xvjElgw0kbBke7qw5FWVSD8q5NmuHDxMp5EWplwNnZlyxIHN2ws0iD9BwGX/drHoBWZbC8v0Mb1pjwX0jFYfD9HcFv0F3P+0NW6mvs7iU4qbEyEBIwIUJ2Gpue/IbD/AH0uKtkuNXIufGOZGHDkIG1P3BpVjYEd73Qd7bD18q5/l/CmLxfuqcPCebyAhiPzU979l/Guug1kCmVZU4KTtlIj9keEAF2mJsLnWoufG2nairxRXaNcK6GK53xdms2LxP3Pw2xN+1boidb28iL+oA510N3AFzyFViPDwQ4yTFFmRplCMGKhCRpsQDvewA2PwrGROSrlz9DORNql7+g5yPJkwsCQx+6g59WPVj5k70wrANZNbSpUbSrREfF45IheRlUeJNvlWjCZ3DIdKSKW6C9ifQHeteKyZJJFkezFbjSwDLpPkeTAi9/XytWOIo4mmjjwyKsurmo07m9uW1796/Oy+FS58s8S4tK6a2ybtGWeJceldNbfp/Fe494gyWSVopYDEssRaxkQupV1KkHSQbg2I36Edb1u4byEYWNgXMkkjtJLIQAXka1zYbKoAAC9AKarWaqpXZbxy4eHkeJIgeYv/Gq9mXF5SRo8PhZsS0dg5QAIpIDW1Hm1jewFWNluLVAx00WHVpGstl3PIWUdfQdfhXJJtaOhb1W4ryPjiOeXsHjlw89riOVbFgOek9dv7NWW1c64ZMmY5h9NYFYINSRXFtbMCp+ABJP+Uc710WsYpOSt+xjHJyVhXJ8zy05lnj4XENbD4VRL2dyDMWC2P6PeAv0AI2LGurSXttz86o2ccbdhJIywTTmG4ldI1CooAYjW5BO3esLjcb16PZJzhN92rk00n0b5/t76am2i8RxgAACwAsANgAOQFeia1YPEiSNJFvpdVYX2NmAIv8DWyRLgi9qjOijH8VQxMUJLMOYUXt43PKt+WZ/FiLiNrkbkEWNvHfmPSvRhjw4dh3Qx1EdCwFid+thv02vzveuZJfEY1p1GlEuNhbUSrKL+J3v47LepJ5MkJxVp29q5dbvl6EmTJOGSMbTt7VrXN3fL0LlWnElVUkjbn8en7q3Co+YAGNgSBcEXPiR4daqfkVoTKzTyA9OYG/dU7aj5kXCjrufR9EgVQALAAADwA2H2VEywix3BY7m1/ADr/AUvz/DYmZkSGUwR3IkkVQ0nIFdN+S3uC3Pl0uah7JinGLy5PrlV+XSPt/ZrJLkuQ8kW4I8QRtz38K4NnHsciyzC4nFzzmfslJgQLpXWxCI0lydVmIJUWBtzPKrpxC2LyxVmXGvOuoAxTAEsD4MN78+VuR8LVecfl8eKgaOeMPHIo1I3wNjbkQbb9CKsjO3TVMVGVuj5i4dy/E44x4PBDZVBll3CIDuxY+pPmeQrqOd8H4bKcmxAjGp37EPK1tbsZov9KjchfLe53q+5LkUGEj7LDRLEl72Ucz4sTux8yTW7MssixETRTxrJG1tSsLg2Nx8iAb+VbNnzqeIWlk7LCRPPIeQRSx+wH5/bVrw3AOOTCy4rElUaONpFgS8jtpFyHYNpBtfZb7geh63leTQYZNGHijiXqEULf1tuT5mptAHAvpqWDBgVIuDfmKjNnsIDNr7qkBiASAW90EjYE2O3kfA10rO/Z1kyyGXEJHEWNyvbNEpP6AYW9FtXts6yRIPo18MYb37MRsy6vE903b869/OgDlycS4c8pB8bD9ppj2q+I+YqTxfkWVYhYly+bC4VhIWkZkm3W22m6nkb7bA7b7UyyP2XYOW181eduqxNHHf0BLMKAK/inBjJBBHl60u4Ea2Kxajl3T8dR/iamcQYBMFisXhV2RJBKl97RSKJALnc2Nxv4V69n2WMIJMUwI7eVlT9GOxY+mp7f5DWZbC8v0ssWNn0IzeA29eQ+2ujcB5GIsvRHW5lBkcHrr5A/wCTSPhXOo8CcTiYMMOTsGf9Bd2+wH7K7Wq2FhyrkULwx5lEzSWbLpQImJhf3VbvLfmV8jbcWtcehp7k3GMU1lf8G/gTsf0T+4/bTLN8qTExNFILq3UbFSOTKejA71yjHYKTDTGCb3uaPayyL0I8/EdDQ7R2Vw1Wx2S9FclXN5gABNIANgNZ5fOsUcZzv0dcqgZ/wc8006jDo5mI04iRwwhQqoYKp72sMGIAsveG+1qv9YtXZRUlTHyipKmasHhxHGiAkhVVQTzIUAb+dbqxejVWjovz6UrBIy81Ut623NKeD8qAj7djrke+/OwvY/Ekb/L1b5zjDFGXvpVeZtc7m21LMmz0mURNG6hwShYActzsOW1/iPOpcij3sZSfovN8/wBiXJCPexnJ7XS83Wv7EnMsdN2ixwBRe/4R76bi11FvrW3+B8DS/EZzicMy/SOzaMmxK8xa5J6b2F7WttzqwY3EiNCx5D/rVWy+F8bP2j37JDyItfrb1OxPgLDreu5bTXC3b2PWwU4viS4Vu+fl7lxFVP2kZNNiMMqwC5Eil11KpZN7gFiBcNpO56VbQKrfFjyJ2fZmMGR+z1yk6U7jMO7cA+6QLkbkc6dkScWmQyjxRaY7y/CJFGkcahUUAKB0H8fOpVVTgTHzSLMJHWWNJAsUqroD7d/SLkFQ21xz3qw5hmKQoXe9hYbbkkmwAHjeiMlw3yBNcNkm9V3M+Co55XaSWXspGV5IAQIpHRVUF+7qI0qt11aTpG1eZOLHTvSYaZU8SOXrcAD4mnuBxySoHQ3U/D1B8CPCjF2hcXgev2ZiGaE3UXr9v1N6rYW8KzRRWxpWuNMM7rGEDEFrNpBaw5gkDe1/2D4u8vwCxRhEFlHzJ6knqT40qz3ESI6Kis7PfSL6VFt9+vKtvDOYvKsgkAvG+nUDdTt0PW37xUqUI5m+bVelcr/MmUYxzOXNr9PMciomaQFo20gFgDpuL787fHlfzqZWCKpatUUor2VqWkUo2q19TWt6jn4i1j43FgN3OYYoRRM55KCSTyAHMnyHOpFqiZoUMbI4LK6spA6qwsd+mxpGHD3UWr3dmpSs5/w/gHzTEjFzgjDRMeyQ/XYdT5A2v6Behq9Z5nceEi1yk7nSqqNTu55KijcsagcLCGBBhY5Cxj1EK7IzgFiSDpA5E9RUjiDIXnMcsMvYzw6+zcoJFs4AYMrdCANwQR8xW8UaWu/MTjjS135+oljfNZhrSPC4ZfqpMXkkI/P7MhVPluRU3Kc1mL9li4eyl5qyEvDKBzKN0b8xt+u+9J8zy3OWZG+kYSMIeaGVQxJX/EQghuVrfnG29iH2T4PELdsTie2ci2lUWOJRz7oHeJ82PoBTRgZ7na4WPWys7MQkcaC7ySHkqj7SegBNJY+H8xxnexWI+hxn/g4feS3g8p6+lx5Cn2MymKZ1dxqaMOq78tRXVa24a6jcWI8aVLw1iIWdsLjZF7SxZZ1GIFxexBJVh8zyHgKANuC9l2Xx7mHtW6tKzSE+tzb7Kbx8K4NdhhcOP/ST+FIHwObH/wDNw6jxGH3/ANxtWk8HYqX/AO5zPEsOqxKsAP8ApvQA1zfLMsiW+JiwaD89I1PwFrn4VRMwwGVYolcDgp53/Hg1QxD1eU6R/pNW7L/Z3gYjq7HtX/GmJlJP+bu/ZTPFNiAdGHihVR9aRmA9EjiW9h4kjrYHnQBxLij2bYlZ4FMo/DjRJdjJ2EfaRqmpyBrJZtKgAXKkDYEjo3FGUx4WLC4aEWjijZR4813PmTck+JNNcHh3xWLCYoKrYQxzBIyWjlZw4iluwDaU0uAhGzb3IC3W+0FHlxMcMW7uqovkXZrk+QUEn0rMtheT6Tz7MMs1yTYthtfso/QWLEfYPnXRGHwqJlGWJh4UhjHdRQo8/EnzJufjUyurQ1FUqK7NxMcPL2eJWwO6yJupHmvMEdbXrZnuTw5jh9IYXHejkXco/wDDoR/KtvFOR/SYCqkCRe9Gx5ah0P5rDY/PpXNMrzeSJzoLRSIdLqehHMMDsReuN0LlJx32NMmSZgpK/RWbSSNQFw1trg35HnRVrX2gzW3jjP8Aq/jRWbiL/wAZf6KKKYVC3OGl02h2Nxqa1yFJsdIPNrb28B42pLmeBngjMgxTkrvZh73pckfAirU52NUty+On0gkRobkg7W5beZ3A9CT4VPmr3exZ2Zu+XCtXaT0+bFiwEn0rDDtF/wARWVhy5EqSL+Nrj1rOX5IImLszyyEW1uQSF8BYAAVPw8QVQqiwAAA8AK2UxQWje6I5qMpcSXoLs6iV4WjZtOobG17Ebg29f+orGRRqkSoCCVBvYaeZJvY0Z9h2aF+z2e1wQLnbew86T8PYA9v2idqI9JBMtw0jG31TuAPHxWuS0mnWpRBXjab03rzLTetOKwkcqlJEV1PNWAZT4XB2pdxHDiJISmGfsmJW7gBmCau/2YbbXpva/wD0pvEPDE2CgfExZri1ZFL2nYSo1t7FSBa/LkeYFqsxYY5NHJJvRKm/0ROdGiiVQAoAA2AAsAPICvM+FVwQwBBBBB3FjSvg3OHxWBgnkUK8iAsBsL3IuPI2uPWnJpUoOEnF7p0BVuJc80r2MXedu74mx268yenj6c2+QZX2ECoee5Pq25A8hy+FK8kyYripnkXqeza4OxJ5W3B02G/nVmqLDGU5vLPzSXRf3X2I8MZTm8s9N0l0V/vV+lGaKxei9VlhEzHLEmULILgG4sSpB8ipB8q24PCLGoRFCqOQFb6Kzwq75nOFXfMKKU5xxXhMKQMRiIoidwrMNRHjpG9vO1b8qz2DErqw80coHPQwNvUcx8aa8c1Hip11rQ6T6hZxgTNBJGp0l0ZQQSLMRsbjfY1NorAFI4e4RZcRFM2HjwqwqwCqyu8jsulmdl20AXsNyb3Nqu9F6xesxio7HFFLYQ8chhgpHS5aExYiw5kYeVJmHxVCPjU+OQMAym6sAQR1B3B+Iqc63FiLg1V+EwYkfCNzwj9mt+ZgPfw5/wD1kJfxiatHTHBz6op2/GxeLI9BKV/9tPqrPs6l1YBG8ZMQfnPIas1ABRRWKACoGcYmRI7xRpIeoeTslC23JOhtvhU5mqo8QY04vELl8NyXs2JYco8OLFlv+O47tvBvOgBxwbhpHD4ycr2mJCaVS+hIU1mILqAYk62csQP8S1hapmFyQHFvimuTbQgI90CysfU2+XrTdEAAAFgNgPCvVBygovRUTMVkKExEBxuoPuk25Gg6SjVG4/4QMn/zeGH4ZB31H/EQeXVgPmNuYFNst40jY6Zh2LjY39242O/Tfx+dWFHDAEEEHkQdj6WrmjMaTRwlc/S24a/9+dYrr83BeCdizYeMsxJJtzJNyfnWKzwCe4J2aZ1BhlDTyxxA8i7Bb+lzv8K8ZXxBh8T/AIE0ctuYRgSPhzqLieF4ZJxPMiSOE0fhFDhVuWGgNsp3IPj8KoOe4WBs2wkWXxLHOkgeZ4hoCxCxYOF23W/TqB9a1EpNHpYsUMmmt035HVJpQoub/DcmkuUtFC7KCw7RrgMwO5vYDrvfrfkKeMtxVRg4aYsEMekK5Zpi2pnF7gKAbi4536i/rnJappWzOJJppypFwBrNK8RmDdp2cY3sTc9bGzabkDYkePp1rV905EcCUAAgnzsOo0kg+m3Pa9qVk7VDG6knXWnX3+IUoNjg0Ckef5tOjJHholeRyw1SMVjTSAbEjcsRyUeB8KRY3irHYKz42CFoLgM8LG63PPSxuf73pzyJbi3NLcvEh2Nt65LiFkz3HNDcrgcM47UjbtXBPdHlsbeAu3MrXVXxAChhcg2It1vvVVyJ8Fg8TJGkixvipO07JplPfN/cQ95dV+W97C1eh2XKsXFKKudeHy6v7bdDr1LZh4FRQqgKqgKABYAAWAA8AK9Sx6ha5HptXq9LpM8QGw35b3UDe/K5uR8N9rXrzsuaGJXN0aSb2KviMZMp1KY1YSFFiHedirWN/K3kNiPGrpJIQOVz4edQsEIZHMioBIQLkqAxFtu8PeHmCRTKsYKac1K0/dCo43CTbfz+yjjJszmUyNjxh3ufwSQKY0seWpjqcW+tW7gTieeaXE4XE9m8mGK/hY9lcNfmOjC392rR7Q+LZISmGwylsRMdMYG9r7aj8TtfbYk7A014F4RGAw+ljrmkOuZ+epz0BO9hf43J61v/AG09z0ZP/Dc0tfp0Sfm/TkWWvLjwr0KKaRCMcM4dJZZnjjdpdJdnQO11ULsWBIBAHdG1/WqFkkcU2fhsBEscUCSDEvGNKOWBVVsvdvqty6q34t6e+2HMpYMDeEldbrEz8hGrg3Ynpy036aqf8HcLRYDDLDFvyLv1ke27Hy8B0Fq9LFLusDySbblcUr0qlbfonovfkcerHgoas1g15p0U47PtDmOON5XFtQUbLe9rmx/s1qwPE6vII3jeJzyDC1/LexB8NqnzpHF3yACBa/Ujc2Pj1O/K58TVawzNjMUr2tHEQQfQhgPUkDbwBvztU+SUotU93sV4oQnF3HRLe+f6a9C5Ugz3DdnKuKBsFQxz+HY3LK5/8p7t+i8lP6W8RZtHhsNJNKpdFABUAEtrYIB3iFsSwuSQALkm1UEhUODcszDDJFA6YUQRltT63aRwzM90AsouT1qQc7nbGRlXAgbFSYQR6V74iglklkLEariVNIAIFkN7ltomQ8QmEnBSrJhiO7hGxS2DKeURZWKO0fIWYll03Fwb6svmWEYWaXtHZXzHRGimSWSeTEMGsq/ioHuTYDXuRQBe6wzWqp/fPwQRzIzRyRu0bQsoModbXFkLC2/O9uY6Uixee47MJ4MPEj4ODEazrP8AjGJFDOwH1V7yrtzLjcigBxxDxa7y/RMAva4ltieccI5FnPK48OnW52Ng4V4ZTAQNdi8j3eaVubtzJ330jew8yeZNSeHeF4MFH2cCWvuzHd3Pix6+nIdBW7iF7YWb/wAth8xag49CejXAI6716qDkj3w8J/8ADT/lFTqAWoUXrTioiyMFYoxGzDmD0O9ULGcfYnDT2mhRo1ssgW+sHq4JNrHnb7RXG6OOSW434x4b7QGaId8e+B9YDqPzh9o9KpmCzOWE3hkZPIbqfVTsfXn511HKc4ixMYkhcMp+YPgw5g+RqncY8Odk3bRjuMe8B9Vj1/RJ+R+FZkuaE5I14okUcf4z8TDHztIL/DVRSGiscTE97LqdE4/zGTD4CaaIXZACOvMhbkeC31f5aXezLhlMPhVn1dpNiVEkkt7khu8FB8BffxNz4WecR5n2ERd76LhbKpdmLGwAHmdvj0pZwvxSZpmw8kEsDLGJFDhBePVo+oSBv09fCtuuJWevFz7lxitLtv50LXRWBWa2TEXGzrGuojly9d/50qwsLTSFn3GwItso2IX1OxPgPW5Y5sAUtcA3Ui9+akHpv5X6Xr3l+nRZSDb99z13qDPinmyxg/oSt+bvRei38zcWkr5mzEOFUsRsN/jfb7etc3nlfOcWIluMHCwMjDk5HJR69PK7fi10LOIFkgkjZtAdGTV4agRceY5/ClXA+V/RsKsJaNmUuWKXAN2JBOoA3tYfAVTOLk0uXP8AgnnFyaXLmPjGLW5C1rctvhXPofZ87SJG8MEcUc5macHXPPaRpI1F1ug3AYliTpsNq6LRaqseWWO+Eaa5ItQtUKR0w6nTfckhRvuedh0F+nnTGlGYYMtMuxsRYEC+k3sd77HSdvja+4qLtWSWLG5xVvl7uvt1NRVuma8mwxLFzse9cdNTaCQPTSASNrk9eTqvEMQUAAWA2ArZXezYe5x8LdvVt+b1YSlbsqea5VC+Nhxup1eBShIA0MragA2rl7zbjxq0xOCoI3B3HpVK4x4eaXEazhWxatGFRDIFijlBN2kDMO6VI7wBPdI6irDwlkhwmDhgZtZRTcjlcksQt/qgmw8hTlu9Bs0nBNyt7V5DeiiitCCvcT52cOF7ruZG0pHGoZmaxaxLEKNgTueQPOvPCHEzYrto5YXhlgZVdWKt766l3Q2vb91Ms6ycYhFBeSNkYOjxkB0YArcXBG6sykEHZjRkeRRYWMpED3mLuzMWeR25tIx3Zj405PH3bTXi5fPn8gxooopICbijBtJAQgubja4Fxfcb7edtuXwMrJ8GIoUUC2wJ5XLEd4kjYm9Q+IyyqrKASWVe8bKura5t0vUfhvESGSVGYOi27yiwD9VHjtz58h40l8KyXz2KFxPDWlJ3+xY61YrDLIjI6hkYFWVhcMpFiCDzBFbaKcTlFzrLJMFEiIyYjCvLDD2GKUuIxJIqLaXnoW4sJFc8hepPF+MjiwzIDErv3FVsSuENmIZ9MhuQbWJAG9MuPHtl2JtzMZUer2X571VMwxsRXHo6qxkxiISYxIsSaYMMrNqBVXLKQt/ENYgGgBLw1PhMJh8crDDdoEBQ4djPEgkhkCIsrXcSFo21EmxLpbnTjCSSYZ8s2DTfQxEwa90QDDNLIfPu9mPzpF5gGo2a5UI8OseHiiSNXjd/qhUhZZSQoU62OjTuRe+5rUsuNnnkxKpAgmWLQ0jO5SEIGVBGgXfWzljr3J8AKAOgZJxAJXeJwFkXvADkybC636gkAjzU8mFY4zltg5PPSPmwqn5tM0KpiB78BEhttqCj8KvXZo9Yt46eoFWLjzED6MgB951I8wFY/wAK49jE9Isj+zjGu8cyOxYRyAID9VWRSAPK99quNUT2aN38UvnC3zV1/dVvzbDs8LqhKva6kbEMNx9ooWxyD8CZMqtcYcPdsnaIPwiDl+Ovh6jmPlS7B+0JUjH0hWuDZmUX2/GK8+fMD1A8LXl2ZxToHhdXU9VN/geoPkaNGd8M1RxvDSzYWTtsI2k/WTmrjwI6+nyIrovDXGcGPQxsAkpBDRNvqHXQfrDy5j7aV8Z8O9mxmjHcY98D6rHr6H9vrVGzDLyT2kZKyLvsbEkciCOTedYutBCk4OmdEk9ngJOmawubArcgdLm+9YqkJ7UsaoCloyQLXZO8bbb7jeiu6Gv8fQ69muWieJo2LKGsQymzKysGVlvtcMAd/CouS8Oph2d9TyzS27SWQgu1vdHdACqOigAU2tWbVqipSaXDyMUXpLxK2JZAmEZY2LqHlKdoY0INyicma9ufIEnpVQ4hw2Y5dC2JXMhOsfeaOeJVDDwUpuCeVtuY3qnDg71qKkk3ok7/AIoyXfO4SULLYEEXNrnTfe245Xv8KjZNGS+tTdCPetbUdrevrz2357TMizL6ThoZ9JXtY0fT4alDW+2prkAXJsOZJ/fUGXs95FJvb+/j6muKlRBzyFzBJ2Vu0CNo2v3gLgAHxO3xqn8L4eR8ZHLFNiZIwjdu811jZytlSNGUbq25sLC1qsz8W4a9u0v6KxH7N/hTTCYlJFDowZTyINxQpQyPwyuugiOSGR+GSddGbHewvSI57O9zBBqRSVuzAElSQdiRb40+dAedKs6zVMOpIA1t8Lm21/Ow+Qrc9ruirF9VKNt/OVHjJ8/7VmjkQxyLuVPIja9rgHqPmK1ZiXEunvHu6tRIAA3vbfYC329a0cLZexLYiX3nFl/RNrn0NgB5C/Wn2KwCSW1i9txuR/ykXHkaT/knj0dP7afnX2GZlCGSo/Hzo05TiGdO9e4Nrnry8zuL2PmpqYTWFQAbbVW81yfEYmbfESwQaQVENlYtc6u0Y7ja1hy59Ru2ClCCT1f6k0n0RZRWRXPPpWIwGOw8H0p8VHO+gpILugJA1Bh4Xv8AAi3Wuhqa1CfFfkZjKzNFapsSqe8bX5efoK1R5ihIXVYnkCCpPPkGAvyPyrjywUuFtX0s3T3JVFYFZphwKKwTRegDxNArqVdQynYgi4I8waxBhlRQqKFUcgBYfZW2iijt8gorTicWkalnZVUcyxAA+Jqm5z7UoY7rh1MrfjG6oPnu3wA9a42luahjlN1FFszXApNE8cnuMN97WsQQfgQD8KoWa5pl0Bl9/FySFyQWvGuttTabWRDfqqlthcmqnnXFWIxX+LIdP4i91PkOfxvSWadUF2IA8+vp4+lKeToX4+xpa5GWiXiM4iPMGCBLQAhQSRd0mj2v1OlfiPhVgx84w+H1NyiVQbcyFAFh6m1UHIc/WF5maGSQOsSgWVQdDSsb6yLe8Olbs641kxKNEmHVRcXZpr7ghgCFTxt1piuiLIoqbrYmZhnjT9tqZxGgjcRK2gSRmVYZg7L37gSIe6w2DbVMzfjZ50jQxKix7ABiegA5+AH21UslmbEO0ekK5WSIi99pI3VSTYbCUKf8lb0cEXH8fhtSpSdF2PDhm2qtcix8PcYthJZJFjD9oqKQWItoLEHkfE07b2ty9II/9TfwqhUVniY9dlwrRRG2P4hMsjP2aLqNyBci558z1/fUbKs3kw0vawNoPVeaMPBgeY/Z0tUKiucTBdjwp3wl2l9qcrqVeCFlIII71iD8arZzk39wfM/wpbRRxMJdjwy3j+owObfmD5/yopfRRbMfgMH/AJ/N/wAn0ZRRRVR5BrmfSpPgL1yaTtM+xpjBK4DDuO0YXHbOPqr5c/Qd7mVFdXxE4UXPy53qtcG5TBgQ2Hid7O7Sqj6bqGAFltuVsOZv61X2bKsKlNfX/r5dX69DjVlohiCqFUAAAAAbAACwA8rVqxeEEg0tupBDDxB6bVvFBqTc6IszaHDwaXVXsLAFVJPQX2sSf58q08EYVliZm2WRtSjfYcri/j+4VBxWX9tmBjkvoUagN7MLA+nO4PktquCKALDYVFjj3mXjqlG0vPr7dCKCeXM5tUo2l57W/Tp9z1Vez/Le0mia6aVPfUsRcXB/YCLfzqwmqtxH3JFBkEUbK12tdiw3sCepvcfomqcqTjqengclNcO5Zk5V7pRwyJOwHaX95it9m0Hlfz5/C1N61F2rFzjwyaCkvFWeDCYdpT028yTsAPMnr03p1STibCRTwtDMrFWsSQdNiO8DqO1xa/h40SunW4uV1puV/gPh2R3OPxW8sg/BL/3aHkd+RK8h0BPVjV6tSvIMziljCxSCTswqk61c7CwLFeptz9aa1nHFRVI5jioqkL58uDOHY36FSLqV5jboQd7+Zv0srxgUvphAW1xtsC7A6QBy1A2a/PYdDTfN2IiYg2sLk+XXkD03+FacpwIA1Xv0XyHUnxY8yf5387tkFlmsEUrlq30SpaeeyXTcoi6VsYrWSaAKzXqihPnE05KrCdAJs0hXVpuLiw8L7E9LjzIUZlLisIBIZ1lW9irLYm5H97EW8DvVpxU2hCx6C/h/YqnYWJ8fPqa4hQ7+flbxI+QPid4e1Kvpb43tTf39FzIe1aUot8b21f3ralu79C0nN41gE0jCNCqtdiBbULgevpVIzz2qDdcKl/8AxHG3+Vefzt6Ue2bBH6LFIpI7OTSQDYWdSOXkVA+J8a4+MW/4xqiU2tD3+y9mjOPHLUsuZZvNiG1TSM56XOw9ANh8BUSlAzB/H7BXsZk3l8qTZ6aikqRMxuJ0IT15D1N/Hbz+FJYsVKNUgiU295izsQDyBbTZR5bCt+PxLSLawuCGHPmLjf4GmfDMbnLc4dtlCYWMLe4uZNRPyt86fjo8ztvHa6CbE5s5sqJpJ5m4Nv0f4kfDrXuGeWNFPZgJ02cA+Nna4JveoK6tRLCwOwvz2J5+F77DyrpWJjL8LwnclJQf/wCqSI/81Ms89xa3NHs7yeMSDMHxeHijIZTCxRndGIFpQW7hLAMBYn3fG1Xbivh/Lm70rxYaW+ntEZI2uLHS63CvsRswv3hYjauGwxkE3ttr+DMApt6L9rN4V0Ob2nATLPHCWeSDssTE7BYiyNeN0YBi2zSCzKO6QOlZ4o7MfHBkpSimQeIcrXDuqBcUhLHS0wQJIBv3NMIFyOmu4te1Lqhy5/KVMYYrCWLLCGcxINWpVVSfdU8v5ACP90n8vl/Okyab0PWwRmo+PcaUUr+6T+Xy/nR90n8vl/OsDxpRSv7pP5fL+dZ+6beAoAZ0Ut+6jeA+2s0AfTtFFFWHzRrmj1KRuLgjbnv4VzbJuA3OIwzPhhC2HkEk2JZw8uIdbgBLEt2bGzEvY9Lc66bWLU3Hmljvh5gCisSXttzr1WGFKAqmPzmVHk0K7dl77E6FG17Adbj/AJhzqx4DFdpGj2I1KGselxeomL4fjkk1tq6alDWRivul16kDamSrakwU1JtvQVFT4m29Pnl/J6ry0YPMA9fjXqinDTFqzRRQAUl4qyc4iDSFEhV0fQW0q4VgWUnl3lBG4Ip1RXGrQFY4V4baGWWeRI4mlCqsUfuxotyNRAGpyTcm1ttqs9FFcjFRVI4lWiIGa4kotwbDYHa53NhaouWZmSwVr2Yd24II2J8OVgfQimmIgDqVPIi1R8HlujcsXb8ZrXt8BSciyuceB0uYxNVqTaKwKzVBgjY+RdBD3swI25kEb2+HWl3D8SRL2IYkglu8ADY+lMsww5eN1BsSpAI5g9Ptqr5LkLdtG/ZNF2dy7M12ke1jax92+9zzB+U+V1OLUbe3s9xGRVKMlG3t7Or+eRJ9pGE7TLcQPxVDj/Iwb9gNfPlfTee4btMNOn40Ui/NCBXzGKMu57vYH4WvMzRRWnESkWA5m+55ADmf2fOlpXoXTmoR4mbSwHPb1qx8MYiMZfm0Tso7SOKRLsF1MA4Om53NwpsN96reWZb2sgGmR2/NALf7iAo+ymea5SkKgtHOhPIs8TLfnvoFx86fGHDqeTn7UsqqhYsgbkb10XhcCfIMbAWAMZlK3IAFwuITc8gXuPnXKJ30SK/oG9Cbb/YfhTnJk7UlHeQI1m7NBqLFfdFrhQQCe+2wufSiMOF+QZc8cuNNrxJkL7oJ1JHmQQPmRapANTM7y6EKQrop5dmrGZv/AFJBaMHyW9V7AyFJAn1Wvt4MN9vIisyxqtB2HtjlJRkhrRRRST0gooooAKKKKACiiigD6qoooq0+ZCiiigAooooAKKKKACiiigAooooAKKKKACiiigAooooAKKKKACsaaKKAMOtwR4i1ct+8YPyv9T/VoorLinuNx5Z4/pYfeMH5Z+p/q1rk9gwJB+mWIv8A8DoeY/xfIfKiihQSNS7Rkmqb09g+8MPyz9R/Vo+8MPyz9R/VoorQgjYj/s9BzvjdvDsPD/1ak/eGH5Z+o/q0UUAH3hh+WfqP6tR0/wCz5+EDnG3tew7Dqdv+98KzRQzqbi7RL+8YPyz9T/Vo+8YPyz9T/VoorHdxKPxeXr+SD7xg/LP1P9Wj7xg/LP1P9Wiiju4h+Ly9fyQfeMH5Z+p/q0feMH5Z+p/q0UUd3EPxeXr+SD7xg/LP1P8AVoooo7uIfi8vX8kf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7110" name="AutoShape 6" descr="data:image/jpeg;base64,/9j/4AAQSkZJRgABAQAAAQABAAD/2wCEAAkGBhQSERUUEhQVFRUWGBYXGBgYGBoXGBgXGBgXFxgdFxwXHCYfHRkjGRwcIC8gJScpLCwsFh8xNTAqNSYrLCkBCQoKDgwOGg8PGi8kHSQqKSwpLCwsKiwsLCksLCwsLCwvKSwvLCwpNSwtKiwsKSkvKSwsKS4tLCwsLCwpLCwsKf/AABEIAKUBMgMBIgACEQEDEQH/xAAcAAACAgMBAQAAAAAAAAAAAAAABQQGAQMHAgj/xABNEAACAQIEAwUEAw4EAwYHAAABAgMAEQQFEiEGMUETIlFhcQcygZEUQqEVFyNSVGJyo7HB0eHj8DOCkqJDsvEIU2Nzg8IWJCU0RJOk/8QAGgEAAwEBAQEAAAAAAAAAAAAAAAMEAgEFBv/EADARAAICAQIDBwIGAwEAAAAAAAABAhEDITESQVEEEyJhcYHwMpEUobHB0eEjQvFS/9oADAMBAAIRAxEAPwDuNFFFAGCaqecR5hiJymHnTCQhFZXMQlkkJvq946VA22573q20m4p4gTB4d5pNgo+N+QA8ySAPWm4nJSXCrfLS/wAgKphuIcdgsdh8LjZYcVHiWKJIi9nKrC27KNtO4+fPoehiua+z7IZsViPurjRZmFsNHv3EN+9v1IJt46ieot0hybbbmqO2qMZqKriS8VbcVvblpotOaOIGcDntQ8gAueVVHGez2HESyyY0vMWN0JkdVjWw7qqpAFiDvve/jekPCX4HNpMJhZZZcKsRaRJG1iJwRpCnp0FvM3vbbz3Jp6lUcMZRbi9Uremn3LwmaO/ejS63tfYnYkEG7LYi243tuOYrdl2ZdoSrABh4X3ta+zAEEXGx8RXnMMaI+6gGtt/DpzJ9Bz8B6CteTYT653O9m/GvpLNvyBIFtzsBXnuc49ojjjNyb1kqVJa66LTWktddRenDdDDFBipCGxIIDc9Ox3t1t4VSG9m0Jj14jEYvtrd6X6Qb6upUWsFvuBbYVfTXNeO8bPi8YmWYc6Na65X6LF1+Y5+NwvU16E6rUZ2fjcqi65t+SGHssziWZMQjytPFDLohmb3nWxuCettjf8+r3S7IskjwkCQQiyILeZPMs35xO9Ma7FUqYvNNTyOUdgrywr1RWhRAaGOHU/K4AP52nkT526+HPkKruAY4vGCUCyRW38eekfG97dAOl6ZcX4R3iHZqW7w1AC50m/T9ILTTLMCsUaogsBvvzJPMnzpEk5z4eS19SqEljxue8na9Fz+/IlCs0UU8lPMiXFjSTiPP4sFE8r2HU25ljsLDqx5fDfYU9qj8fcLtisTgmsjwxyXmjZwt1JXvb87AEEcyDWZNpaDcKjKaU3SI3s4yyaaWXMsSCrTjREn4sNwb/Gwt42J+sK6DXlBttXqiKpUGXJ3kuLbp5IKxeufe0rj/AOjlMLhJtOLYgtaMS9lFY3L6mCqTsRe5t03BrmuNjkxF/pWIxGIv0eVgnwRCFFaFHf5c5gU2aaJTysZFB+01R839tEUErxDB4x2RipIRApsbXU6zcHmDaubYfLok9yNF9FF/na9SAKALtF7eIf8AiYHGqPEIrf8AuFIlz7D4mSRsM4ZdROkgqygm9ip3Fjt4bUnqNiMCrtr3VxydSVf/AFDmPI1xqzE4cSLPUj2aRf8A1R/JJT/uQfvqjz5XLzjxWIU+blx8jW/hjizE5XiTPPGMTGylHZLK6hmUlrWtfu8iLb8xWVGhUcTi7PpCqf7RPch/Sf8AYKe8PcRwY6BZ8M4dG28CrDmrjmrDw+PIg0i9onuQ/pP+wVqWwzL9LKRRRUbMJtETHysPU7f36UkhLd7KsHqOJxB+swjU/moLn9q/KrBxrmvZQaFPeluvov1j+7/NW3gvLfo+BhQ7HQHb9J++b+l7fCqTxJmv0idmHujup+iOvxO/xpj0RXJ8EKFdFaDjUH11+YrNLJTttYvUTNJJRG3YBTKVbRq93UBtq8r2qqzcPY3R2ozKQPa9miVUv4aQdt9utMk2tlZ6DbWyLtVb44ySLHYZsNIzKSVYFBcqy7g2Ox8LedeeA+IpMZhi0unWjtGWX3X0hTqHrf7K2ca5a0sACCVgskbSJE2l5ItQEig3BJ032uL2I8KdgyeKM4utdGEWpK1sNcqkHZKobUUAUmwXdQAdhsPTpUyqXwBwucM+ImEJw0c3ZiPD6tTKqBu/JZiokYn3QdgLVdK7ljGM2ou/P5fodKT7Ts/lw8UccA/C4hxFH5MSBf13AF+pv0pnwRwguAg031yvZpZOrP4DrpG9vUnma1cZYrDBF+mLHoVg6a76i68jGE71/IUz4d4iixkRkha4BKsLFSrCxsQwBGxBpFeK2VOT7lRitL1fXp/wzjoQZQSVsRZrsQdjflysRf5dejNTSDNU0yblUQjmbklt7j15H+xTLJ1YRjV4m3pt4k7XvbytUmJwjnmop29W9OVL1X/RLT4UyczWFUzPc1wWHxSYnEdnHOqlFJdtZQ3uCiHvDfmQbeO1XM1U864WmeeV8O0MYnREkdlLSpp1gmMDusWVvrHYrffpZK60O4eHi8TpfPmxZcHjEljWSNgyOAysNwQdwRSw8aYHX2f0vD6uVu1Xn4c+de//AIajGEGEGoQiMxGxsxXTp5+PUnxpFxDkeW4bBscRhsNpRfqxqp8O6R3gxPLe5J51RhjCTSndvTSvnsLdXoXNXBAINwdwR1FZqj+x7DyrlwMgZUeSR4VYklITbSN+lwxHkb9avNcz4u6yyhd02jgj4gd1KaAXLtpAJAVTYkX3udgT52tttXnhrHSMZEfSQhADLcrcjcA9bf3403xuBSVCki6lPTccvMbivWGwqRqFRQqjoKn4XxXeg1SjwVWvU20UUuxuZFWVEF2bkTyuBq09BqK3O5HLrROagrf8i0rGBqlcZTtFIijERYWN0kZpnAZtSFO6uvu6iGuOZ7hsBT6TMZUK61Fibb2F/QqTY+RG9uY2uw7JJFUlQw2YXF7G2xseRpOPPHLcVaa3TVP5oMj4HxPUR8A4id8GrYgliWfQzII2aK/4NmUciRvbwIqL7S+OBluELrZp5LpAnO7/AIxHVV5+ZIHWrbavm3jfixMZmks7sOwwv4GAX2LAnUw9Wu3jbR4VQtEYnLik3VEfCRmEapCZcRO93JN2dz3jueg3JP8AIU2pPk8/bu8590fg4+m2xc7+JsPhUps3j16FOpuoUE6RcC7EchcgXPiPGumSdRWKzQAUUUUAFYNZooAX5TncmT4tcTDc4aQhZ4hyIvzUdGG5U9DtyNq69xvjElgw0kbBke7qw5FWVSD8q5NmuHDxMp5EWplwNnZlyxIHN2ws0iD9BwGX/drHoBWZbC8v0Mb1pjwX0jFYfD9HcFv0F3P+0NW6mvs7iU4qbEyEBIwIUJ2Gpue/IbD/AH0uKtkuNXIufGOZGHDkIG1P3BpVjYEd73Qd7bD18q5/l/CmLxfuqcPCebyAhiPzU979l/Guug1kCmVZU4KTtlIj9keEAF2mJsLnWoufG2nairxRXaNcK6GK53xdms2LxP3Pw2xN+1boidb28iL+oA510N3AFzyFViPDwQ4yTFFmRplCMGKhCRpsQDvewA2PwrGROSrlz9DORNql7+g5yPJkwsCQx+6g59WPVj5k70wrANZNbSpUbSrREfF45IheRlUeJNvlWjCZ3DIdKSKW6C9ifQHeteKyZJJFkezFbjSwDLpPkeTAi9/XytWOIo4mmjjwyKsurmo07m9uW1796/Oy+FS58s8S4tK6a2ybtGWeJceldNbfp/Fe494gyWSVopYDEssRaxkQupV1KkHSQbg2I36Edb1u4byEYWNgXMkkjtJLIQAXka1zYbKoAAC9AKarWaqpXZbxy4eHkeJIgeYv/Gq9mXF5SRo8PhZsS0dg5QAIpIDW1Hm1jewFWNluLVAx00WHVpGstl3PIWUdfQdfhXJJtaOhb1W4ryPjiOeXsHjlw89riOVbFgOek9dv7NWW1c64ZMmY5h9NYFYINSRXFtbMCp+ABJP+Uc710WsYpOSt+xjHJyVhXJ8zy05lnj4XENbD4VRL2dyDMWC2P6PeAv0AI2LGurSXttz86o2ccbdhJIywTTmG4ldI1CooAYjW5BO3esLjcb16PZJzhN92rk00n0b5/t76am2i8RxgAACwAsANgAOQFeia1YPEiSNJFvpdVYX2NmAIv8DWyRLgi9qjOijH8VQxMUJLMOYUXt43PKt+WZ/FiLiNrkbkEWNvHfmPSvRhjw4dh3Qx1EdCwFid+thv02vzveuZJfEY1p1GlEuNhbUSrKL+J3v47LepJ5MkJxVp29q5dbvl6EmTJOGSMbTt7VrXN3fL0LlWnElVUkjbn8en7q3Co+YAGNgSBcEXPiR4daqfkVoTKzTyA9OYG/dU7aj5kXCjrufR9EgVQALAAADwA2H2VEywix3BY7m1/ADr/AUvz/DYmZkSGUwR3IkkVQ0nIFdN+S3uC3Pl0uah7JinGLy5PrlV+XSPt/ZrJLkuQ8kW4I8QRtz38K4NnHsciyzC4nFzzmfslJgQLpXWxCI0lydVmIJUWBtzPKrpxC2LyxVmXGvOuoAxTAEsD4MN78+VuR8LVecfl8eKgaOeMPHIo1I3wNjbkQbb9CKsjO3TVMVGVuj5i4dy/E44x4PBDZVBll3CIDuxY+pPmeQrqOd8H4bKcmxAjGp37EPK1tbsZov9KjchfLe53q+5LkUGEj7LDRLEl72Ucz4sTux8yTW7MssixETRTxrJG1tSsLg2Nx8iAb+VbNnzqeIWlk7LCRPPIeQRSx+wH5/bVrw3AOOTCy4rElUaONpFgS8jtpFyHYNpBtfZb7geh63leTQYZNGHijiXqEULf1tuT5mptAHAvpqWDBgVIuDfmKjNnsIDNr7qkBiASAW90EjYE2O3kfA10rO/Z1kyyGXEJHEWNyvbNEpP6AYW9FtXts6yRIPo18MYb37MRsy6vE903b869/OgDlycS4c8pB8bD9ppj2q+I+YqTxfkWVYhYly+bC4VhIWkZkm3W22m6nkb7bA7b7UyyP2XYOW181eduqxNHHf0BLMKAK/inBjJBBHl60u4Ea2Kxajl3T8dR/iamcQYBMFisXhV2RJBKl97RSKJALnc2Nxv4V69n2WMIJMUwI7eVlT9GOxY+mp7f5DWZbC8v0ssWNn0IzeA29eQ+2ujcB5GIsvRHW5lBkcHrr5A/wCTSPhXOo8CcTiYMMOTsGf9Bd2+wH7K7Wq2FhyrkULwx5lEzSWbLpQImJhf3VbvLfmV8jbcWtcehp7k3GMU1lf8G/gTsf0T+4/bTLN8qTExNFILq3UbFSOTKejA71yjHYKTDTGCb3uaPayyL0I8/EdDQ7R2Vw1Wx2S9FclXN5gABNIANgNZ5fOsUcZzv0dcqgZ/wc8006jDo5mI04iRwwhQqoYKp72sMGIAsveG+1qv9YtXZRUlTHyipKmasHhxHGiAkhVVQTzIUAb+dbqxejVWjovz6UrBIy81Ut623NKeD8qAj7djrke+/OwvY/Ekb/L1b5zjDFGXvpVeZtc7m21LMmz0mURNG6hwShYActzsOW1/iPOpcij3sZSfovN8/wBiXJCPexnJ7XS83Wv7EnMsdN2ixwBRe/4R76bi11FvrW3+B8DS/EZzicMy/SOzaMmxK8xa5J6b2F7WttzqwY3EiNCx5D/rVWy+F8bP2j37JDyItfrb1OxPgLDreu5bTXC3b2PWwU4viS4Vu+fl7lxFVP2kZNNiMMqwC5Eil11KpZN7gFiBcNpO56VbQKrfFjyJ2fZmMGR+z1yk6U7jMO7cA+6QLkbkc6dkScWmQyjxRaY7y/CJFGkcahUUAKB0H8fOpVVTgTHzSLMJHWWNJAsUqroD7d/SLkFQ21xz3qw5hmKQoXe9hYbbkkmwAHjeiMlw3yBNcNkm9V3M+Co55XaSWXspGV5IAQIpHRVUF+7qI0qt11aTpG1eZOLHTvSYaZU8SOXrcAD4mnuBxySoHQ3U/D1B8CPCjF2hcXgev2ZiGaE3UXr9v1N6rYW8KzRRWxpWuNMM7rGEDEFrNpBaw5gkDe1/2D4u8vwCxRhEFlHzJ6knqT40qz3ESI6Kis7PfSL6VFt9+vKtvDOYvKsgkAvG+nUDdTt0PW37xUqUI5m+bVelcr/MmUYxzOXNr9PMciomaQFo20gFgDpuL787fHlfzqZWCKpatUUor2VqWkUo2q19TWt6jn4i1j43FgN3OYYoRRM55KCSTyAHMnyHOpFqiZoUMbI4LK6spA6qwsd+mxpGHD3UWr3dmpSs5/w/gHzTEjFzgjDRMeyQ/XYdT5A2v6Behq9Z5nceEi1yk7nSqqNTu55KijcsagcLCGBBhY5Cxj1EK7IzgFiSDpA5E9RUjiDIXnMcsMvYzw6+zcoJFs4AYMrdCANwQR8xW8UaWu/MTjjS135+oljfNZhrSPC4ZfqpMXkkI/P7MhVPluRU3Kc1mL9li4eyl5qyEvDKBzKN0b8xt+u+9J8zy3OWZG+kYSMIeaGVQxJX/EQghuVrfnG29iH2T4PELdsTie2ci2lUWOJRz7oHeJ82PoBTRgZ7na4WPWys7MQkcaC7ySHkqj7SegBNJY+H8xxnexWI+hxn/g4feS3g8p6+lx5Cn2MymKZ1dxqaMOq78tRXVa24a6jcWI8aVLw1iIWdsLjZF7SxZZ1GIFxexBJVh8zyHgKANuC9l2Xx7mHtW6tKzSE+tzb7Kbx8K4NdhhcOP/ST+FIHwObH/wDNw6jxGH3/ANxtWk8HYqX/AO5zPEsOqxKsAP8ApvQA1zfLMsiW+JiwaD89I1PwFrn4VRMwwGVYolcDgp53/Hg1QxD1eU6R/pNW7L/Z3gYjq7HtX/GmJlJP+bu/ZTPFNiAdGHihVR9aRmA9EjiW9h4kjrYHnQBxLij2bYlZ4FMo/DjRJdjJ2EfaRqmpyBrJZtKgAXKkDYEjo3FGUx4WLC4aEWjijZR4813PmTck+JNNcHh3xWLCYoKrYQxzBIyWjlZw4iluwDaU0uAhGzb3IC3W+0FHlxMcMW7uqovkXZrk+QUEn0rMtheT6Tz7MMs1yTYthtfso/QWLEfYPnXRGHwqJlGWJh4UhjHdRQo8/EnzJufjUyurQ1FUqK7NxMcPL2eJWwO6yJupHmvMEdbXrZnuTw5jh9IYXHejkXco/wDDoR/KtvFOR/SYCqkCRe9Gx5ah0P5rDY/PpXNMrzeSJzoLRSIdLqehHMMDsReuN0LlJx32NMmSZgpK/RWbSSNQFw1trg35HnRVrX2gzW3jjP8Aq/jRWbiL/wAZf6KKKYVC3OGl02h2Nxqa1yFJsdIPNrb28B42pLmeBngjMgxTkrvZh73pckfAirU52NUty+On0gkRobkg7W5beZ3A9CT4VPmr3exZ2Zu+XCtXaT0+bFiwEn0rDDtF/wARWVhy5EqSL+Nrj1rOX5IImLszyyEW1uQSF8BYAAVPw8QVQqiwAAA8AK2UxQWje6I5qMpcSXoLs6iV4WjZtOobG17Ebg29f+orGRRqkSoCCVBvYaeZJvY0Z9h2aF+z2e1wQLnbew86T8PYA9v2idqI9JBMtw0jG31TuAPHxWuS0mnWpRBXjab03rzLTetOKwkcqlJEV1PNWAZT4XB2pdxHDiJISmGfsmJW7gBmCau/2YbbXpva/wD0pvEPDE2CgfExZri1ZFL2nYSo1t7FSBa/LkeYFqsxYY5NHJJvRKm/0ROdGiiVQAoAA2AAsAPICvM+FVwQwBBBBB3FjSvg3OHxWBgnkUK8iAsBsL3IuPI2uPWnJpUoOEnF7p0BVuJc80r2MXedu74mx268yenj6c2+QZX2ECoee5Pq25A8hy+FK8kyYripnkXqeza4OxJ5W3B02G/nVmqLDGU5vLPzSXRf3X2I8MZTm8s9N0l0V/vV+lGaKxei9VlhEzHLEmULILgG4sSpB8ipB8q24PCLGoRFCqOQFb6Kzwq75nOFXfMKKU5xxXhMKQMRiIoidwrMNRHjpG9vO1b8qz2DErqw80coHPQwNvUcx8aa8c1Hip11rQ6T6hZxgTNBJGp0l0ZQQSLMRsbjfY1NorAFI4e4RZcRFM2HjwqwqwCqyu8jsulmdl20AXsNyb3Nqu9F6xesxio7HFFLYQ8chhgpHS5aExYiw5kYeVJmHxVCPjU+OQMAym6sAQR1B3B+Iqc63FiLg1V+EwYkfCNzwj9mt+ZgPfw5/wD1kJfxiatHTHBz6op2/GxeLI9BKV/9tPqrPs6l1YBG8ZMQfnPIas1ABRRWKACoGcYmRI7xRpIeoeTslC23JOhtvhU5mqo8QY04vELl8NyXs2JYco8OLFlv+O47tvBvOgBxwbhpHD4ycr2mJCaVS+hIU1mILqAYk62csQP8S1hapmFyQHFvimuTbQgI90CysfU2+XrTdEAAAFgNgPCvVBygovRUTMVkKExEBxuoPuk25Gg6SjVG4/4QMn/zeGH4ZB31H/EQeXVgPmNuYFNst40jY6Zh2LjY39242O/Tfx+dWFHDAEEEHkQdj6WrmjMaTRwlc/S24a/9+dYrr83BeCdizYeMsxJJtzJNyfnWKzwCe4J2aZ1BhlDTyxxA8i7Bb+lzv8K8ZXxBh8T/AIE0ctuYRgSPhzqLieF4ZJxPMiSOE0fhFDhVuWGgNsp3IPj8KoOe4WBs2wkWXxLHOkgeZ4hoCxCxYOF23W/TqB9a1EpNHpYsUMmmt035HVJpQoub/DcmkuUtFC7KCw7RrgMwO5vYDrvfrfkKeMtxVRg4aYsEMekK5Zpi2pnF7gKAbi4536i/rnJappWzOJJppypFwBrNK8RmDdp2cY3sTc9bGzabkDYkePp1rV905EcCUAAgnzsOo0kg+m3Pa9qVk7VDG6knXWnX3+IUoNjg0Ckef5tOjJHholeRyw1SMVjTSAbEjcsRyUeB8KRY3irHYKz42CFoLgM8LG63PPSxuf73pzyJbi3NLcvEh2Nt65LiFkz3HNDcrgcM47UjbtXBPdHlsbeAu3MrXVXxAChhcg2It1vvVVyJ8Fg8TJGkixvipO07JplPfN/cQ95dV+W97C1eh2XKsXFKKudeHy6v7bdDr1LZh4FRQqgKqgKABYAAWAA8AK9Sx6ha5HptXq9LpM8QGw35b3UDe/K5uR8N9rXrzsuaGJXN0aSb2KviMZMp1KY1YSFFiHedirWN/K3kNiPGrpJIQOVz4edQsEIZHMioBIQLkqAxFtu8PeHmCRTKsYKac1K0/dCo43CTbfz+yjjJszmUyNjxh3ufwSQKY0seWpjqcW+tW7gTieeaXE4XE9m8mGK/hY9lcNfmOjC392rR7Q+LZISmGwylsRMdMYG9r7aj8TtfbYk7A014F4RGAw+ljrmkOuZ+epz0BO9hf43J61v/AG09z0ZP/Dc0tfp0Sfm/TkWWvLjwr0KKaRCMcM4dJZZnjjdpdJdnQO11ULsWBIBAHdG1/WqFkkcU2fhsBEscUCSDEvGNKOWBVVsvdvqty6q34t6e+2HMpYMDeEldbrEz8hGrg3Ynpy036aqf8HcLRYDDLDFvyLv1ke27Hy8B0Fq9LFLusDySbblcUr0qlbfonovfkcerHgoas1g15p0U47PtDmOON5XFtQUbLe9rmx/s1qwPE6vII3jeJzyDC1/LexB8NqnzpHF3yACBa/Ujc2Pj1O/K58TVawzNjMUr2tHEQQfQhgPUkDbwBvztU+SUotU93sV4oQnF3HRLe+f6a9C5Ugz3DdnKuKBsFQxz+HY3LK5/8p7t+i8lP6W8RZtHhsNJNKpdFABUAEtrYIB3iFsSwuSQALkm1UEhUODcszDDJFA6YUQRltT63aRwzM90AsouT1qQc7nbGRlXAgbFSYQR6V74iglklkLEariVNIAIFkN7ltomQ8QmEnBSrJhiO7hGxS2DKeURZWKO0fIWYll03Fwb6svmWEYWaXtHZXzHRGimSWSeTEMGsq/ioHuTYDXuRQBe6wzWqp/fPwQRzIzRyRu0bQsoModbXFkLC2/O9uY6Uixee47MJ4MPEj4ODEazrP8AjGJFDOwH1V7yrtzLjcigBxxDxa7y/RMAva4ltieccI5FnPK48OnW52Ng4V4ZTAQNdi8j3eaVubtzJ330jew8yeZNSeHeF4MFH2cCWvuzHd3Pix6+nIdBW7iF7YWb/wAth8xag49CejXAI6716qDkj3w8J/8ADT/lFTqAWoUXrTioiyMFYoxGzDmD0O9ULGcfYnDT2mhRo1ssgW+sHq4JNrHnb7RXG6OOSW434x4b7QGaId8e+B9YDqPzh9o9KpmCzOWE3hkZPIbqfVTsfXn511HKc4ixMYkhcMp+YPgw5g+RqncY8Odk3bRjuMe8B9Vj1/RJ+R+FZkuaE5I14okUcf4z8TDHztIL/DVRSGiscTE97LqdE4/zGTD4CaaIXZACOvMhbkeC31f5aXezLhlMPhVn1dpNiVEkkt7khu8FB8BffxNz4WecR5n2ERd76LhbKpdmLGwAHmdvj0pZwvxSZpmw8kEsDLGJFDhBePVo+oSBv09fCtuuJWevFz7lxitLtv50LXRWBWa2TEXGzrGuojly9d/50qwsLTSFn3GwItso2IX1OxPgPW5Y5sAUtcA3Ui9+akHpv5X6Xr3l+nRZSDb99z13qDPinmyxg/oSt+bvRei38zcWkr5mzEOFUsRsN/jfb7etc3nlfOcWIluMHCwMjDk5HJR69PK7fi10LOIFkgkjZtAdGTV4agRceY5/ClXA+V/RsKsJaNmUuWKXAN2JBOoA3tYfAVTOLk0uXP8AgnnFyaXLmPjGLW5C1rctvhXPofZ87SJG8MEcUc5macHXPPaRpI1F1ug3AYliTpsNq6LRaqseWWO+Eaa5ItQtUKR0w6nTfckhRvuedh0F+nnTGlGYYMtMuxsRYEC+k3sd77HSdvja+4qLtWSWLG5xVvl7uvt1NRVuma8mwxLFzse9cdNTaCQPTSASNrk9eTqvEMQUAAWA2ArZXezYe5x8LdvVt+b1YSlbsqea5VC+Nhxup1eBShIA0MragA2rl7zbjxq0xOCoI3B3HpVK4x4eaXEazhWxatGFRDIFijlBN2kDMO6VI7wBPdI6irDwlkhwmDhgZtZRTcjlcksQt/qgmw8hTlu9Bs0nBNyt7V5DeiiitCCvcT52cOF7ruZG0pHGoZmaxaxLEKNgTueQPOvPCHEzYrto5YXhlgZVdWKt766l3Q2vb91Ms6ycYhFBeSNkYOjxkB0YArcXBG6sykEHZjRkeRRYWMpED3mLuzMWeR25tIx3Zj405PH3bTXi5fPn8gxooopICbijBtJAQgubja4Fxfcb7edtuXwMrJ8GIoUUC2wJ5XLEd4kjYm9Q+IyyqrKASWVe8bKura5t0vUfhvESGSVGYOi27yiwD9VHjtz58h40l8KyXz2KFxPDWlJ3+xY61YrDLIjI6hkYFWVhcMpFiCDzBFbaKcTlFzrLJMFEiIyYjCvLDD2GKUuIxJIqLaXnoW4sJFc8hepPF+MjiwzIDErv3FVsSuENmIZ9MhuQbWJAG9MuPHtl2JtzMZUer2X571VMwxsRXHo6qxkxiISYxIsSaYMMrNqBVXLKQt/ENYgGgBLw1PhMJh8crDDdoEBQ4djPEgkhkCIsrXcSFo21EmxLpbnTjCSSYZ8s2DTfQxEwa90QDDNLIfPu9mPzpF5gGo2a5UI8OseHiiSNXjd/qhUhZZSQoU62OjTuRe+5rUsuNnnkxKpAgmWLQ0jO5SEIGVBGgXfWzljr3J8AKAOgZJxAJXeJwFkXvADkybC636gkAjzU8mFY4zltg5PPSPmwqn5tM0KpiB78BEhttqCj8KvXZo9Yt46eoFWLjzED6MgB951I8wFY/wAK49jE9Isj+zjGu8cyOxYRyAID9VWRSAPK99quNUT2aN38UvnC3zV1/dVvzbDs8LqhKva6kbEMNx9ooWxyD8CZMqtcYcPdsnaIPwiDl+Ovh6jmPlS7B+0JUjH0hWuDZmUX2/GK8+fMD1A8LXl2ZxToHhdXU9VN/geoPkaNGd8M1RxvDSzYWTtsI2k/WTmrjwI6+nyIrovDXGcGPQxsAkpBDRNvqHXQfrDy5j7aV8Z8O9mxmjHcY98D6rHr6H9vrVGzDLyT2kZKyLvsbEkciCOTedYutBCk4OmdEk9ngJOmawubArcgdLm+9YqkJ7UsaoCloyQLXZO8bbb7jeiu6Gv8fQ69muWieJo2LKGsQymzKysGVlvtcMAd/CouS8Oph2d9TyzS27SWQgu1vdHdACqOigAU2tWbVqipSaXDyMUXpLxK2JZAmEZY2LqHlKdoY0INyicma9ufIEnpVQ4hw2Y5dC2JXMhOsfeaOeJVDDwUpuCeVtuY3qnDg71qKkk3ok7/AIoyXfO4SULLYEEXNrnTfe245Xv8KjZNGS+tTdCPetbUdrevrz2357TMizL6ThoZ9JXtY0fT4alDW+2prkAXJsOZJ/fUGXs95FJvb+/j6muKlRBzyFzBJ2Vu0CNo2v3gLgAHxO3xqn8L4eR8ZHLFNiZIwjdu811jZytlSNGUbq25sLC1qsz8W4a9u0v6KxH7N/hTTCYlJFDowZTyINxQpQyPwyuugiOSGR+GSddGbHewvSI57O9zBBqRSVuzAElSQdiRb40+dAedKs6zVMOpIA1t8Lm21/Ow+Qrc9ruirF9VKNt/OVHjJ8/7VmjkQxyLuVPIja9rgHqPmK1ZiXEunvHu6tRIAA3vbfYC329a0cLZexLYiX3nFl/RNrn0NgB5C/Wn2KwCSW1i9txuR/ykXHkaT/knj0dP7afnX2GZlCGSo/Hzo05TiGdO9e4Nrnry8zuL2PmpqYTWFQAbbVW81yfEYmbfESwQaQVENlYtc6u0Y7ja1hy59Ru2ClCCT1f6k0n0RZRWRXPPpWIwGOw8H0p8VHO+gpILugJA1Bh4Xv8AAi3Wuhqa1CfFfkZjKzNFapsSqe8bX5efoK1R5ihIXVYnkCCpPPkGAvyPyrjywUuFtX0s3T3JVFYFZphwKKwTRegDxNArqVdQynYgi4I8waxBhlRQqKFUcgBYfZW2iijt8gorTicWkalnZVUcyxAA+Jqm5z7UoY7rh1MrfjG6oPnu3wA9a42luahjlN1FFszXApNE8cnuMN97WsQQfgQD8KoWa5pl0Bl9/FySFyQWvGuttTabWRDfqqlthcmqnnXFWIxX+LIdP4i91PkOfxvSWadUF2IA8+vp4+lKeToX4+xpa5GWiXiM4iPMGCBLQAhQSRd0mj2v1OlfiPhVgx84w+H1NyiVQbcyFAFh6m1UHIc/WF5maGSQOsSgWVQdDSsb6yLe8Olbs641kxKNEmHVRcXZpr7ghgCFTxt1piuiLIoqbrYmZhnjT9tqZxGgjcRK2gSRmVYZg7L37gSIe6w2DbVMzfjZ50jQxKix7ABiegA5+AH21UslmbEO0ekK5WSIi99pI3VSTYbCUKf8lb0cEXH8fhtSpSdF2PDhm2qtcix8PcYthJZJFjD9oqKQWItoLEHkfE07b2ty9II/9TfwqhUVniY9dlwrRRG2P4hMsjP2aLqNyBci558z1/fUbKs3kw0vawNoPVeaMPBgeY/Z0tUKiucTBdjwp3wl2l9qcrqVeCFlIII71iD8arZzk39wfM/wpbRRxMJdjwy3j+owObfmD5/yopfRRbMfgMH/AJ/N/wAn0ZRRRVR5BrmfSpPgL1yaTtM+xpjBK4DDuO0YXHbOPqr5c/Qd7mVFdXxE4UXPy53qtcG5TBgQ2Hid7O7Sqj6bqGAFltuVsOZv61X2bKsKlNfX/r5dX69DjVlohiCqFUAAAAAbAACwA8rVqxeEEg0tupBDDxB6bVvFBqTc6IszaHDwaXVXsLAFVJPQX2sSf58q08EYVliZm2WRtSjfYcri/j+4VBxWX9tmBjkvoUagN7MLA+nO4PktquCKALDYVFjj3mXjqlG0vPr7dCKCeXM5tUo2l57W/Tp9z1Vez/Le0mia6aVPfUsRcXB/YCLfzqwmqtxH3JFBkEUbK12tdiw3sCepvcfomqcqTjqengclNcO5Zk5V7pRwyJOwHaX95it9m0Hlfz5/C1N61F2rFzjwyaCkvFWeDCYdpT028yTsAPMnr03p1STibCRTwtDMrFWsSQdNiO8DqO1xa/h40SunW4uV1puV/gPh2R3OPxW8sg/BL/3aHkd+RK8h0BPVjV6tSvIMziljCxSCTswqk61c7CwLFeptz9aa1nHFRVI5jioqkL58uDOHY36FSLqV5jboQd7+Zv0srxgUvphAW1xtsC7A6QBy1A2a/PYdDTfN2IiYg2sLk+XXkD03+FacpwIA1Xv0XyHUnxY8yf5387tkFlmsEUrlq30SpaeeyXTcoi6VsYrWSaAKzXqihPnE05KrCdAJs0hXVpuLiw8L7E9LjzIUZlLisIBIZ1lW9irLYm5H97EW8DvVpxU2hCx6C/h/YqnYWJ8fPqa4hQ7+flbxI+QPid4e1Kvpb43tTf39FzIe1aUot8b21f3ralu79C0nN41gE0jCNCqtdiBbULgevpVIzz2qDdcKl/8AxHG3+Vefzt6Ue2bBH6LFIpI7OTSQDYWdSOXkVA+J8a4+MW/4xqiU2tD3+y9mjOPHLUsuZZvNiG1TSM56XOw9ANh8BUSlAzB/H7BXsZk3l8qTZ6aikqRMxuJ0IT15D1N/Hbz+FJYsVKNUgiU295izsQDyBbTZR5bCt+PxLSLawuCGHPmLjf4GmfDMbnLc4dtlCYWMLe4uZNRPyt86fjo8ztvHa6CbE5s5sqJpJ5m4Nv0f4kfDrXuGeWNFPZgJ02cA+Nna4JveoK6tRLCwOwvz2J5+F77DyrpWJjL8LwnclJQf/wCqSI/81Ms89xa3NHs7yeMSDMHxeHijIZTCxRndGIFpQW7hLAMBYn3fG1Xbivh/Lm70rxYaW+ntEZI2uLHS63CvsRswv3hYjauGwxkE3ttr+DMApt6L9rN4V0Ob2nATLPHCWeSDssTE7BYiyNeN0YBi2zSCzKO6QOlZ4o7MfHBkpSimQeIcrXDuqBcUhLHS0wQJIBv3NMIFyOmu4te1Lqhy5/KVMYYrCWLLCGcxINWpVVSfdU8v5ACP90n8vl/Okyab0PWwRmo+PcaUUr+6T+Xy/nR90n8vl/OsDxpRSv7pP5fL+dZ+6beAoAZ0Ut+6jeA+2s0AfTtFFFWHzRrmj1KRuLgjbnv4VzbJuA3OIwzPhhC2HkEk2JZw8uIdbgBLEt2bGzEvY9Lc66bWLU3Hmljvh5gCisSXttzr1WGFKAqmPzmVHk0K7dl77E6FG17Adbj/AJhzqx4DFdpGj2I1KGselxeomL4fjkk1tq6alDWRivul16kDamSrakwU1JtvQVFT4m29Pnl/J6ry0YPMA9fjXqinDTFqzRRQAUl4qyc4iDSFEhV0fQW0q4VgWUnl3lBG4Ip1RXGrQFY4V4baGWWeRI4mlCqsUfuxotyNRAGpyTcm1ttqs9FFcjFRVI4lWiIGa4kotwbDYHa53NhaouWZmSwVr2Yd24II2J8OVgfQimmIgDqVPIi1R8HlujcsXb8ZrXt8BSciyuceB0uYxNVqTaKwKzVBgjY+RdBD3swI25kEb2+HWl3D8SRL2IYkglu8ADY+lMsww5eN1BsSpAI5g9Ptqr5LkLdtG/ZNF2dy7M12ke1jax92+9zzB+U+V1OLUbe3s9xGRVKMlG3t7Or+eRJ9pGE7TLcQPxVDj/Iwb9gNfPlfTee4btMNOn40Ui/NCBXzGKMu57vYH4WvMzRRWnESkWA5m+55ADmf2fOlpXoXTmoR4mbSwHPb1qx8MYiMZfm0Tso7SOKRLsF1MA4Om53NwpsN96reWZb2sgGmR2/NALf7iAo+ymea5SkKgtHOhPIs8TLfnvoFx86fGHDqeTn7UsqqhYsgbkb10XhcCfIMbAWAMZlK3IAFwuITc8gXuPnXKJ30SK/oG9Cbb/YfhTnJk7UlHeQI1m7NBqLFfdFrhQQCe+2wufSiMOF+QZc8cuNNrxJkL7oJ1JHmQQPmRapANTM7y6EKQrop5dmrGZv/AFJBaMHyW9V7AyFJAn1Wvt4MN9vIisyxqtB2HtjlJRkhrRRRST0gooooAKKKKACiiigD6qoooq0+ZCiiigAooooAKKKKACiiigAooooAKKKKACiiigAooooAKKKKACsaaKKAMOtwR4i1ct+8YPyv9T/VoorLinuNx5Z4/pYfeMH5Z+p/q1rk9gwJB+mWIv8A8DoeY/xfIfKiihQSNS7Rkmqb09g+8MPyz9R/Vo+8MPyz9R/VoorQgjYj/s9BzvjdvDsPD/1ak/eGH5Z+o/q0UUAH3hh+WfqP6tR0/wCz5+EDnG3tew7Dqdv+98KzRQzqbi7RL+8YPyz9T/Vo+8YPyz9T/VoorHdxKPxeXr+SD7xg/LP1P9Wj7xg/LP1P9Wiiju4h+Ly9fyQfeMH5Z+p/q0feMH5Z+p/q0UUd3EPxeXr+SD7xg/LP1P8AVoooo7uIfi8vX8kf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7112" name="AutoShape 8" descr="data:image/jpeg;base64,/9j/4AAQSkZJRgABAQAAAQABAAD/2wCEAAkGBhQSERUUEhQVFRUWGBYXGBgYGBoXGBgXGBgXFxgdFxwXHCYfHRkjGRwcIC8gJScpLCwsFh8xNTAqNSYrLCkBCQoKDgwOGg8PGi8kHSQqKSwpLCwsKiwsLCksLCwsLCwvKSwvLCwpNSwtKiwsKSkvKSwsKS4tLCwsLCwpLCwsKf/AABEIAKUBMgMBIgACEQEDEQH/xAAcAAACAgMBAQAAAAAAAAAAAAAABQQGAQMHAgj/xABNEAACAQIEAwUEAw4EAwYHAAABAgMAEQQFEiEGMUETIlFhcQcygZEUQqEVFyNSVGJyo7HB0eHj8DOCkqJDsvEIU2Nzg8IWJCU0RJOk/8QAGgEAAwEBAQEAAAAAAAAAAAAAAAMEAgEFBv/EADARAAICAQIDBwIGAwEAAAAAAAABAhEDITESQVEEEyJhcYHwMpEUobHB0eEjQvFS/9oADAMBAAIRAxEAPwDuNFFFAGCaqecR5hiJymHnTCQhFZXMQlkkJvq946VA22573q20m4p4gTB4d5pNgo+N+QA8ySAPWm4nJSXCrfLS/wAgKphuIcdgsdh8LjZYcVHiWKJIi9nKrC27KNtO4+fPoehiua+z7IZsViPurjRZmFsNHv3EN+9v1IJt46ieot0hybbbmqO2qMZqKriS8VbcVvblpotOaOIGcDntQ8gAueVVHGez2HESyyY0vMWN0JkdVjWw7qqpAFiDvve/jekPCX4HNpMJhZZZcKsRaRJG1iJwRpCnp0FvM3vbbz3Jp6lUcMZRbi9Uremn3LwmaO/ejS63tfYnYkEG7LYi243tuOYrdl2ZdoSrABh4X3ta+zAEEXGx8RXnMMaI+6gGtt/DpzJ9Bz8B6CteTYT653O9m/GvpLNvyBIFtzsBXnuc49ojjjNyb1kqVJa66LTWktddRenDdDDFBipCGxIIDc9Ox3t1t4VSG9m0Jj14jEYvtrd6X6Qb6upUWsFvuBbYVfTXNeO8bPi8YmWYc6Na65X6LF1+Y5+NwvU16E6rUZ2fjcqi65t+SGHssziWZMQjytPFDLohmb3nWxuCettjf8+r3S7IskjwkCQQiyILeZPMs35xO9Ma7FUqYvNNTyOUdgrywr1RWhRAaGOHU/K4AP52nkT526+HPkKruAY4vGCUCyRW38eekfG97dAOl6ZcX4R3iHZqW7w1AC50m/T9ILTTLMCsUaogsBvvzJPMnzpEk5z4eS19SqEljxue8na9Fz+/IlCs0UU8lPMiXFjSTiPP4sFE8r2HU25ljsLDqx5fDfYU9qj8fcLtisTgmsjwxyXmjZwt1JXvb87AEEcyDWZNpaDcKjKaU3SI3s4yyaaWXMsSCrTjREn4sNwb/Gwt42J+sK6DXlBttXqiKpUGXJ3kuLbp5IKxeufe0rj/AOjlMLhJtOLYgtaMS9lFY3L6mCqTsRe5t03BrmuNjkxF/pWIxGIv0eVgnwRCFFaFHf5c5gU2aaJTysZFB+01R839tEUErxDB4x2RipIRApsbXU6zcHmDaubYfLok9yNF9FF/na9SAKALtF7eIf8AiYHGqPEIrf8AuFIlz7D4mSRsM4ZdROkgqygm9ip3Fjt4bUnqNiMCrtr3VxydSVf/AFDmPI1xqzE4cSLPUj2aRf8A1R/JJT/uQfvqjz5XLzjxWIU+blx8jW/hjizE5XiTPPGMTGylHZLK6hmUlrWtfu8iLb8xWVGhUcTi7PpCqf7RPch/Sf8AYKe8PcRwY6BZ8M4dG28CrDmrjmrDw+PIg0i9onuQ/pP+wVqWwzL9LKRRRUbMJtETHysPU7f36UkhLd7KsHqOJxB+swjU/moLn9q/KrBxrmvZQaFPeluvov1j+7/NW3gvLfo+BhQ7HQHb9J++b+l7fCqTxJmv0idmHujup+iOvxO/xpj0RXJ8EKFdFaDjUH11+YrNLJTttYvUTNJJRG3YBTKVbRq93UBtq8r2qqzcPY3R2ozKQPa9miVUv4aQdt9utMk2tlZ6DbWyLtVb44ySLHYZsNIzKSVYFBcqy7g2Ox8LedeeA+IpMZhi0unWjtGWX3X0hTqHrf7K2ca5a0sACCVgskbSJE2l5ItQEig3BJ032uL2I8KdgyeKM4utdGEWpK1sNcqkHZKobUUAUmwXdQAdhsPTpUyqXwBwucM+ImEJw0c3ZiPD6tTKqBu/JZiokYn3QdgLVdK7ljGM2ou/P5fodKT7Ts/lw8UccA/C4hxFH5MSBf13AF+pv0pnwRwguAg031yvZpZOrP4DrpG9vUnma1cZYrDBF+mLHoVg6a76i68jGE71/IUz4d4iixkRkha4BKsLFSrCxsQwBGxBpFeK2VOT7lRitL1fXp/wzjoQZQSVsRZrsQdjflysRf5dejNTSDNU0yblUQjmbklt7j15H+xTLJ1YRjV4m3pt4k7XvbytUmJwjnmop29W9OVL1X/RLT4UyczWFUzPc1wWHxSYnEdnHOqlFJdtZQ3uCiHvDfmQbeO1XM1U864WmeeV8O0MYnREkdlLSpp1gmMDusWVvrHYrffpZK60O4eHi8TpfPmxZcHjEljWSNgyOAysNwQdwRSw8aYHX2f0vD6uVu1Xn4c+de//AIajGEGEGoQiMxGxsxXTp5+PUnxpFxDkeW4bBscRhsNpRfqxqp8O6R3gxPLe5J51RhjCTSndvTSvnsLdXoXNXBAINwdwR1FZqj+x7DyrlwMgZUeSR4VYklITbSN+lwxHkb9avNcz4u6yyhd02jgj4gd1KaAXLtpAJAVTYkX3udgT52tttXnhrHSMZEfSQhADLcrcjcA9bf3403xuBSVCki6lPTccvMbivWGwqRqFRQqjoKn4XxXeg1SjwVWvU20UUuxuZFWVEF2bkTyuBq09BqK3O5HLrROagrf8i0rGBqlcZTtFIijERYWN0kZpnAZtSFO6uvu6iGuOZ7hsBT6TMZUK61Fibb2F/QqTY+RG9uY2uw7JJFUlQw2YXF7G2xseRpOPPHLcVaa3TVP5oMj4HxPUR8A4id8GrYgliWfQzII2aK/4NmUciRvbwIqL7S+OBluELrZp5LpAnO7/AIxHVV5+ZIHWrbavm3jfixMZmks7sOwwv4GAX2LAnUw9Wu3jbR4VQtEYnLik3VEfCRmEapCZcRO93JN2dz3jueg3JP8AIU2pPk8/bu8590fg4+m2xc7+JsPhUps3j16FOpuoUE6RcC7EchcgXPiPGumSdRWKzQAUUUUAFYNZooAX5TncmT4tcTDc4aQhZ4hyIvzUdGG5U9DtyNq69xvjElgw0kbBke7qw5FWVSD8q5NmuHDxMp5EWplwNnZlyxIHN2ws0iD9BwGX/drHoBWZbC8v0Mb1pjwX0jFYfD9HcFv0F3P+0NW6mvs7iU4qbEyEBIwIUJ2Gpue/IbD/AH0uKtkuNXIufGOZGHDkIG1P3BpVjYEd73Qd7bD18q5/l/CmLxfuqcPCebyAhiPzU979l/Guug1kCmVZU4KTtlIj9keEAF2mJsLnWoufG2nairxRXaNcK6GK53xdms2LxP3Pw2xN+1boidb28iL+oA510N3AFzyFViPDwQ4yTFFmRplCMGKhCRpsQDvewA2PwrGROSrlz9DORNql7+g5yPJkwsCQx+6g59WPVj5k70wrANZNbSpUbSrREfF45IheRlUeJNvlWjCZ3DIdKSKW6C9ifQHeteKyZJJFkezFbjSwDLpPkeTAi9/XytWOIo4mmjjwyKsurmo07m9uW1796/Oy+FS58s8S4tK6a2ybtGWeJceldNbfp/Fe494gyWSVopYDEssRaxkQupV1KkHSQbg2I36Edb1u4byEYWNgXMkkjtJLIQAXka1zYbKoAAC9AKarWaqpXZbxy4eHkeJIgeYv/Gq9mXF5SRo8PhZsS0dg5QAIpIDW1Hm1jewFWNluLVAx00WHVpGstl3PIWUdfQdfhXJJtaOhb1W4ryPjiOeXsHjlw89riOVbFgOek9dv7NWW1c64ZMmY5h9NYFYINSRXFtbMCp+ABJP+Uc710WsYpOSt+xjHJyVhXJ8zy05lnj4XENbD4VRL2dyDMWC2P6PeAv0AI2LGurSXttz86o2ccbdhJIywTTmG4ldI1CooAYjW5BO3esLjcb16PZJzhN92rk00n0b5/t76am2i8RxgAACwAsANgAOQFeia1YPEiSNJFvpdVYX2NmAIv8DWyRLgi9qjOijH8VQxMUJLMOYUXt43PKt+WZ/FiLiNrkbkEWNvHfmPSvRhjw4dh3Qx1EdCwFid+thv02vzveuZJfEY1p1GlEuNhbUSrKL+J3v47LepJ5MkJxVp29q5dbvl6EmTJOGSMbTt7VrXN3fL0LlWnElVUkjbn8en7q3Co+YAGNgSBcEXPiR4daqfkVoTKzTyA9OYG/dU7aj5kXCjrufR9EgVQALAAADwA2H2VEywix3BY7m1/ADr/AUvz/DYmZkSGUwR3IkkVQ0nIFdN+S3uC3Pl0uah7JinGLy5PrlV+XSPt/ZrJLkuQ8kW4I8QRtz38K4NnHsciyzC4nFzzmfslJgQLpXWxCI0lydVmIJUWBtzPKrpxC2LyxVmXGvOuoAxTAEsD4MN78+VuR8LVecfl8eKgaOeMPHIo1I3wNjbkQbb9CKsjO3TVMVGVuj5i4dy/E44x4PBDZVBll3CIDuxY+pPmeQrqOd8H4bKcmxAjGp37EPK1tbsZov9KjchfLe53q+5LkUGEj7LDRLEl72Ucz4sTux8yTW7MssixETRTxrJG1tSsLg2Nx8iAb+VbNnzqeIWlk7LCRPPIeQRSx+wH5/bVrw3AOOTCy4rElUaONpFgS8jtpFyHYNpBtfZb7geh63leTQYZNGHijiXqEULf1tuT5mptAHAvpqWDBgVIuDfmKjNnsIDNr7qkBiASAW90EjYE2O3kfA10rO/Z1kyyGXEJHEWNyvbNEpP6AYW9FtXts6yRIPo18MYb37MRsy6vE903b869/OgDlycS4c8pB8bD9ppj2q+I+YqTxfkWVYhYly+bC4VhIWkZkm3W22m6nkb7bA7b7UyyP2XYOW181eduqxNHHf0BLMKAK/inBjJBBHl60u4Ea2Kxajl3T8dR/iamcQYBMFisXhV2RJBKl97RSKJALnc2Nxv4V69n2WMIJMUwI7eVlT9GOxY+mp7f5DWZbC8v0ssWNn0IzeA29eQ+2ujcB5GIsvRHW5lBkcHrr5A/wCTSPhXOo8CcTiYMMOTsGf9Bd2+wH7K7Wq2FhyrkULwx5lEzSWbLpQImJhf3VbvLfmV8jbcWtcehp7k3GMU1lf8G/gTsf0T+4/bTLN8qTExNFILq3UbFSOTKejA71yjHYKTDTGCb3uaPayyL0I8/EdDQ7R2Vw1Wx2S9FclXN5gABNIANgNZ5fOsUcZzv0dcqgZ/wc8006jDo5mI04iRwwhQqoYKp72sMGIAsveG+1qv9YtXZRUlTHyipKmasHhxHGiAkhVVQTzIUAb+dbqxejVWjovz6UrBIy81Ut623NKeD8qAj7djrke+/OwvY/Ekb/L1b5zjDFGXvpVeZtc7m21LMmz0mURNG6hwShYActzsOW1/iPOpcij3sZSfovN8/wBiXJCPexnJ7XS83Wv7EnMsdN2ixwBRe/4R76bi11FvrW3+B8DS/EZzicMy/SOzaMmxK8xa5J6b2F7WttzqwY3EiNCx5D/rVWy+F8bP2j37JDyItfrb1OxPgLDreu5bTXC3b2PWwU4viS4Vu+fl7lxFVP2kZNNiMMqwC5Eil11KpZN7gFiBcNpO56VbQKrfFjyJ2fZmMGR+z1yk6U7jMO7cA+6QLkbkc6dkScWmQyjxRaY7y/CJFGkcahUUAKB0H8fOpVVTgTHzSLMJHWWNJAsUqroD7d/SLkFQ21xz3qw5hmKQoXe9hYbbkkmwAHjeiMlw3yBNcNkm9V3M+Co55XaSWXspGV5IAQIpHRVUF+7qI0qt11aTpG1eZOLHTvSYaZU8SOXrcAD4mnuBxySoHQ3U/D1B8CPCjF2hcXgev2ZiGaE3UXr9v1N6rYW8KzRRWxpWuNMM7rGEDEFrNpBaw5gkDe1/2D4u8vwCxRhEFlHzJ6knqT40qz3ESI6Kis7PfSL6VFt9+vKtvDOYvKsgkAvG+nUDdTt0PW37xUqUI5m+bVelcr/MmUYxzOXNr9PMciomaQFo20gFgDpuL787fHlfzqZWCKpatUUor2VqWkUo2q19TWt6jn4i1j43FgN3OYYoRRM55KCSTyAHMnyHOpFqiZoUMbI4LK6spA6qwsd+mxpGHD3UWr3dmpSs5/w/gHzTEjFzgjDRMeyQ/XYdT5A2v6Behq9Z5nceEi1yk7nSqqNTu55KijcsagcLCGBBhY5Cxj1EK7IzgFiSDpA5E9RUjiDIXnMcsMvYzw6+zcoJFs4AYMrdCANwQR8xW8UaWu/MTjjS135+oljfNZhrSPC4ZfqpMXkkI/P7MhVPluRU3Kc1mL9li4eyl5qyEvDKBzKN0b8xt+u+9J8zy3OWZG+kYSMIeaGVQxJX/EQghuVrfnG29iH2T4PELdsTie2ci2lUWOJRz7oHeJ82PoBTRgZ7na4WPWys7MQkcaC7ySHkqj7SegBNJY+H8xxnexWI+hxn/g4feS3g8p6+lx5Cn2MymKZ1dxqaMOq78tRXVa24a6jcWI8aVLw1iIWdsLjZF7SxZZ1GIFxexBJVh8zyHgKANuC9l2Xx7mHtW6tKzSE+tzb7Kbx8K4NdhhcOP/ST+FIHwObH/wDNw6jxGH3/ANxtWk8HYqX/AO5zPEsOqxKsAP8ApvQA1zfLMsiW+JiwaD89I1PwFrn4VRMwwGVYolcDgp53/Hg1QxD1eU6R/pNW7L/Z3gYjq7HtX/GmJlJP+bu/ZTPFNiAdGHihVR9aRmA9EjiW9h4kjrYHnQBxLij2bYlZ4FMo/DjRJdjJ2EfaRqmpyBrJZtKgAXKkDYEjo3FGUx4WLC4aEWjijZR4813PmTck+JNNcHh3xWLCYoKrYQxzBIyWjlZw4iluwDaU0uAhGzb3IC3W+0FHlxMcMW7uqovkXZrk+QUEn0rMtheT6Tz7MMs1yTYthtfso/QWLEfYPnXRGHwqJlGWJh4UhjHdRQo8/EnzJufjUyurQ1FUqK7NxMcPL2eJWwO6yJupHmvMEdbXrZnuTw5jh9IYXHejkXco/wDDoR/KtvFOR/SYCqkCRe9Gx5ah0P5rDY/PpXNMrzeSJzoLRSIdLqehHMMDsReuN0LlJx32NMmSZgpK/RWbSSNQFw1trg35HnRVrX2gzW3jjP8Aq/jRWbiL/wAZf6KKKYVC3OGl02h2Nxqa1yFJsdIPNrb28B42pLmeBngjMgxTkrvZh73pckfAirU52NUty+On0gkRobkg7W5beZ3A9CT4VPmr3exZ2Zu+XCtXaT0+bFiwEn0rDDtF/wARWVhy5EqSL+Nrj1rOX5IImLszyyEW1uQSF8BYAAVPw8QVQqiwAAA8AK2UxQWje6I5qMpcSXoLs6iV4WjZtOobG17Ebg29f+orGRRqkSoCCVBvYaeZJvY0Z9h2aF+z2e1wQLnbew86T8PYA9v2idqI9JBMtw0jG31TuAPHxWuS0mnWpRBXjab03rzLTetOKwkcqlJEV1PNWAZT4XB2pdxHDiJISmGfsmJW7gBmCau/2YbbXpva/wD0pvEPDE2CgfExZri1ZFL2nYSo1t7FSBa/LkeYFqsxYY5NHJJvRKm/0ROdGiiVQAoAA2AAsAPICvM+FVwQwBBBBB3FjSvg3OHxWBgnkUK8iAsBsL3IuPI2uPWnJpUoOEnF7p0BVuJc80r2MXedu74mx268yenj6c2+QZX2ECoee5Pq25A8hy+FK8kyYripnkXqeza4OxJ5W3B02G/nVmqLDGU5vLPzSXRf3X2I8MZTm8s9N0l0V/vV+lGaKxei9VlhEzHLEmULILgG4sSpB8ipB8q24PCLGoRFCqOQFb6Kzwq75nOFXfMKKU5xxXhMKQMRiIoidwrMNRHjpG9vO1b8qz2DErqw80coHPQwNvUcx8aa8c1Hip11rQ6T6hZxgTNBJGp0l0ZQQSLMRsbjfY1NorAFI4e4RZcRFM2HjwqwqwCqyu8jsulmdl20AXsNyb3Nqu9F6xesxio7HFFLYQ8chhgpHS5aExYiw5kYeVJmHxVCPjU+OQMAym6sAQR1B3B+Iqc63FiLg1V+EwYkfCNzwj9mt+ZgPfw5/wD1kJfxiatHTHBz6op2/GxeLI9BKV/9tPqrPs6l1YBG8ZMQfnPIas1ABRRWKACoGcYmRI7xRpIeoeTslC23JOhtvhU5mqo8QY04vELl8NyXs2JYco8OLFlv+O47tvBvOgBxwbhpHD4ycr2mJCaVS+hIU1mILqAYk62csQP8S1hapmFyQHFvimuTbQgI90CysfU2+XrTdEAAAFgNgPCvVBygovRUTMVkKExEBxuoPuk25Gg6SjVG4/4QMn/zeGH4ZB31H/EQeXVgPmNuYFNst40jY6Zh2LjY39242O/Tfx+dWFHDAEEEHkQdj6WrmjMaTRwlc/S24a/9+dYrr83BeCdizYeMsxJJtzJNyfnWKzwCe4J2aZ1BhlDTyxxA8i7Bb+lzv8K8ZXxBh8T/AIE0ctuYRgSPhzqLieF4ZJxPMiSOE0fhFDhVuWGgNsp3IPj8KoOe4WBs2wkWXxLHOkgeZ4hoCxCxYOF23W/TqB9a1EpNHpYsUMmmt035HVJpQoub/DcmkuUtFC7KCw7RrgMwO5vYDrvfrfkKeMtxVRg4aYsEMekK5Zpi2pnF7gKAbi4536i/rnJappWzOJJppypFwBrNK8RmDdp2cY3sTc9bGzabkDYkePp1rV905EcCUAAgnzsOo0kg+m3Pa9qVk7VDG6knXWnX3+IUoNjg0Ckef5tOjJHholeRyw1SMVjTSAbEjcsRyUeB8KRY3irHYKz42CFoLgM8LG63PPSxuf73pzyJbi3NLcvEh2Nt65LiFkz3HNDcrgcM47UjbtXBPdHlsbeAu3MrXVXxAChhcg2It1vvVVyJ8Fg8TJGkixvipO07JplPfN/cQ95dV+W97C1eh2XKsXFKKudeHy6v7bdDr1LZh4FRQqgKqgKABYAAWAA8AK9Sx6ha5HptXq9LpM8QGw35b3UDe/K5uR8N9rXrzsuaGJXN0aSb2KviMZMp1KY1YSFFiHedirWN/K3kNiPGrpJIQOVz4edQsEIZHMioBIQLkqAxFtu8PeHmCRTKsYKac1K0/dCo43CTbfz+yjjJszmUyNjxh3ufwSQKY0seWpjqcW+tW7gTieeaXE4XE9m8mGK/hY9lcNfmOjC392rR7Q+LZISmGwylsRMdMYG9r7aj8TtfbYk7A014F4RGAw+ljrmkOuZ+epz0BO9hf43J61v/AG09z0ZP/Dc0tfp0Sfm/TkWWvLjwr0KKaRCMcM4dJZZnjjdpdJdnQO11ULsWBIBAHdG1/WqFkkcU2fhsBEscUCSDEvGNKOWBVVsvdvqty6q34t6e+2HMpYMDeEldbrEz8hGrg3Ynpy036aqf8HcLRYDDLDFvyLv1ke27Hy8B0Fq9LFLusDySbblcUr0qlbfonovfkcerHgoas1g15p0U47PtDmOON5XFtQUbLe9rmx/s1qwPE6vII3jeJzyDC1/LexB8NqnzpHF3yACBa/Ujc2Pj1O/K58TVawzNjMUr2tHEQQfQhgPUkDbwBvztU+SUotU93sV4oQnF3HRLe+f6a9C5Ugz3DdnKuKBsFQxz+HY3LK5/8p7t+i8lP6W8RZtHhsNJNKpdFABUAEtrYIB3iFsSwuSQALkm1UEhUODcszDDJFA6YUQRltT63aRwzM90AsouT1qQc7nbGRlXAgbFSYQR6V74iglklkLEariVNIAIFkN7ltomQ8QmEnBSrJhiO7hGxS2DKeURZWKO0fIWYll03Fwb6svmWEYWaXtHZXzHRGimSWSeTEMGsq/ioHuTYDXuRQBe6wzWqp/fPwQRzIzRyRu0bQsoModbXFkLC2/O9uY6Uixee47MJ4MPEj4ODEazrP8AjGJFDOwH1V7yrtzLjcigBxxDxa7y/RMAva4ltieccI5FnPK48OnW52Ng4V4ZTAQNdi8j3eaVubtzJ330jew8yeZNSeHeF4MFH2cCWvuzHd3Pix6+nIdBW7iF7YWb/wAth8xag49CejXAI6716qDkj3w8J/8ADT/lFTqAWoUXrTioiyMFYoxGzDmD0O9ULGcfYnDT2mhRo1ssgW+sHq4JNrHnb7RXG6OOSW434x4b7QGaId8e+B9YDqPzh9o9KpmCzOWE3hkZPIbqfVTsfXn511HKc4ixMYkhcMp+YPgw5g+RqncY8Odk3bRjuMe8B9Vj1/RJ+R+FZkuaE5I14okUcf4z8TDHztIL/DVRSGiscTE97LqdE4/zGTD4CaaIXZACOvMhbkeC31f5aXezLhlMPhVn1dpNiVEkkt7khu8FB8BffxNz4WecR5n2ERd76LhbKpdmLGwAHmdvj0pZwvxSZpmw8kEsDLGJFDhBePVo+oSBv09fCtuuJWevFz7lxitLtv50LXRWBWa2TEXGzrGuojly9d/50qwsLTSFn3GwItso2IX1OxPgPW5Y5sAUtcA3Ui9+akHpv5X6Xr3l+nRZSDb99z13qDPinmyxg/oSt+bvRei38zcWkr5mzEOFUsRsN/jfb7etc3nlfOcWIluMHCwMjDk5HJR69PK7fi10LOIFkgkjZtAdGTV4agRceY5/ClXA+V/RsKsJaNmUuWKXAN2JBOoA3tYfAVTOLk0uXP8AgnnFyaXLmPjGLW5C1rctvhXPofZ87SJG8MEcUc5macHXPPaRpI1F1ug3AYliTpsNq6LRaqseWWO+Eaa5ItQtUKR0w6nTfckhRvuedh0F+nnTGlGYYMtMuxsRYEC+k3sd77HSdvja+4qLtWSWLG5xVvl7uvt1NRVuma8mwxLFzse9cdNTaCQPTSASNrk9eTqvEMQUAAWA2ArZXezYe5x8LdvVt+b1YSlbsqea5VC+Nhxup1eBShIA0MragA2rl7zbjxq0xOCoI3B3HpVK4x4eaXEazhWxatGFRDIFijlBN2kDMO6VI7wBPdI6irDwlkhwmDhgZtZRTcjlcksQt/qgmw8hTlu9Bs0nBNyt7V5DeiiitCCvcT52cOF7ruZG0pHGoZmaxaxLEKNgTueQPOvPCHEzYrto5YXhlgZVdWKt766l3Q2vb91Ms6ycYhFBeSNkYOjxkB0YArcXBG6sykEHZjRkeRRYWMpED3mLuzMWeR25tIx3Zj405PH3bTXi5fPn8gxooopICbijBtJAQgubja4Fxfcb7edtuXwMrJ8GIoUUC2wJ5XLEd4kjYm9Q+IyyqrKASWVe8bKura5t0vUfhvESGSVGYOi27yiwD9VHjtz58h40l8KyXz2KFxPDWlJ3+xY61YrDLIjI6hkYFWVhcMpFiCDzBFbaKcTlFzrLJMFEiIyYjCvLDD2GKUuIxJIqLaXnoW4sJFc8hepPF+MjiwzIDErv3FVsSuENmIZ9MhuQbWJAG9MuPHtl2JtzMZUer2X571VMwxsRXHo6qxkxiISYxIsSaYMMrNqBVXLKQt/ENYgGgBLw1PhMJh8crDDdoEBQ4djPEgkhkCIsrXcSFo21EmxLpbnTjCSSYZ8s2DTfQxEwa90QDDNLIfPu9mPzpF5gGo2a5UI8OseHiiSNXjd/qhUhZZSQoU62OjTuRe+5rUsuNnnkxKpAgmWLQ0jO5SEIGVBGgXfWzljr3J8AKAOgZJxAJXeJwFkXvADkybC636gkAjzU8mFY4zltg5PPSPmwqn5tM0KpiB78BEhttqCj8KvXZo9Yt46eoFWLjzED6MgB951I8wFY/wAK49jE9Isj+zjGu8cyOxYRyAID9VWRSAPK99quNUT2aN38UvnC3zV1/dVvzbDs8LqhKva6kbEMNx9ooWxyD8CZMqtcYcPdsnaIPwiDl+Ovh6jmPlS7B+0JUjH0hWuDZmUX2/GK8+fMD1A8LXl2ZxToHhdXU9VN/geoPkaNGd8M1RxvDSzYWTtsI2k/WTmrjwI6+nyIrovDXGcGPQxsAkpBDRNvqHXQfrDy5j7aV8Z8O9mxmjHcY98D6rHr6H9vrVGzDLyT2kZKyLvsbEkciCOTedYutBCk4OmdEk9ngJOmawubArcgdLm+9YqkJ7UsaoCloyQLXZO8bbb7jeiu6Gv8fQ69muWieJo2LKGsQymzKysGVlvtcMAd/CouS8Oph2d9TyzS27SWQgu1vdHdACqOigAU2tWbVqipSaXDyMUXpLxK2JZAmEZY2LqHlKdoY0INyicma9ufIEnpVQ4hw2Y5dC2JXMhOsfeaOeJVDDwUpuCeVtuY3qnDg71qKkk3ok7/AIoyXfO4SULLYEEXNrnTfe245Xv8KjZNGS+tTdCPetbUdrevrz2357TMizL6ThoZ9JXtY0fT4alDW+2prkAXJsOZJ/fUGXs95FJvb+/j6muKlRBzyFzBJ2Vu0CNo2v3gLgAHxO3xqn8L4eR8ZHLFNiZIwjdu811jZytlSNGUbq25sLC1qsz8W4a9u0v6KxH7N/hTTCYlJFDowZTyINxQpQyPwyuugiOSGR+GSddGbHewvSI57O9zBBqRSVuzAElSQdiRb40+dAedKs6zVMOpIA1t8Lm21/Ow+Qrc9ruirF9VKNt/OVHjJ8/7VmjkQxyLuVPIja9rgHqPmK1ZiXEunvHu6tRIAA3vbfYC329a0cLZexLYiX3nFl/RNrn0NgB5C/Wn2KwCSW1i9txuR/ykXHkaT/knj0dP7afnX2GZlCGSo/Hzo05TiGdO9e4Nrnry8zuL2PmpqYTWFQAbbVW81yfEYmbfESwQaQVENlYtc6u0Y7ja1hy59Ru2ClCCT1f6k0n0RZRWRXPPpWIwGOw8H0p8VHO+gpILugJA1Bh4Xv8AAi3Wuhqa1CfFfkZjKzNFapsSqe8bX5efoK1R5ihIXVYnkCCpPPkGAvyPyrjywUuFtX0s3T3JVFYFZphwKKwTRegDxNArqVdQynYgi4I8waxBhlRQqKFUcgBYfZW2iijt8gorTicWkalnZVUcyxAA+Jqm5z7UoY7rh1MrfjG6oPnu3wA9a42luahjlN1FFszXApNE8cnuMN97WsQQfgQD8KoWa5pl0Bl9/FySFyQWvGuttTabWRDfqqlthcmqnnXFWIxX+LIdP4i91PkOfxvSWadUF2IA8+vp4+lKeToX4+xpa5GWiXiM4iPMGCBLQAhQSRd0mj2v1OlfiPhVgx84w+H1NyiVQbcyFAFh6m1UHIc/WF5maGSQOsSgWVQdDSsb6yLe8Olbs641kxKNEmHVRcXZpr7ghgCFTxt1piuiLIoqbrYmZhnjT9tqZxGgjcRK2gSRmVYZg7L37gSIe6w2DbVMzfjZ50jQxKix7ABiegA5+AH21UslmbEO0ekK5WSIi99pI3VSTYbCUKf8lb0cEXH8fhtSpSdF2PDhm2qtcix8PcYthJZJFjD9oqKQWItoLEHkfE07b2ty9II/9TfwqhUVniY9dlwrRRG2P4hMsjP2aLqNyBci558z1/fUbKs3kw0vawNoPVeaMPBgeY/Z0tUKiucTBdjwp3wl2l9qcrqVeCFlIII71iD8arZzk39wfM/wpbRRxMJdjwy3j+owObfmD5/yopfRRbMfgMH/AJ/N/wAn0ZRRRVR5BrmfSpPgL1yaTtM+xpjBK4DDuO0YXHbOPqr5c/Qd7mVFdXxE4UXPy53qtcG5TBgQ2Hid7O7Sqj6bqGAFltuVsOZv61X2bKsKlNfX/r5dX69DjVlohiCqFUAAAAAbAACwA8rVqxeEEg0tupBDDxB6bVvFBqTc6IszaHDwaXVXsLAFVJPQX2sSf58q08EYVliZm2WRtSjfYcri/j+4VBxWX9tmBjkvoUagN7MLA+nO4PktquCKALDYVFjj3mXjqlG0vPr7dCKCeXM5tUo2l57W/Tp9z1Vez/Le0mia6aVPfUsRcXB/YCLfzqwmqtxH3JFBkEUbK12tdiw3sCepvcfomqcqTjqengclNcO5Zk5V7pRwyJOwHaX95it9m0Hlfz5/C1N61F2rFzjwyaCkvFWeDCYdpT028yTsAPMnr03p1STibCRTwtDMrFWsSQdNiO8DqO1xa/h40SunW4uV1puV/gPh2R3OPxW8sg/BL/3aHkd+RK8h0BPVjV6tSvIMziljCxSCTswqk61c7CwLFeptz9aa1nHFRVI5jioqkL58uDOHY36FSLqV5jboQd7+Zv0srxgUvphAW1xtsC7A6QBy1A2a/PYdDTfN2IiYg2sLk+XXkD03+FacpwIA1Xv0XyHUnxY8yf5387tkFlmsEUrlq30SpaeeyXTcoi6VsYrWSaAKzXqihPnE05KrCdAJs0hXVpuLiw8L7E9LjzIUZlLisIBIZ1lW9irLYm5H97EW8DvVpxU2hCx6C/h/YqnYWJ8fPqa4hQ7+flbxI+QPid4e1Kvpb43tTf39FzIe1aUot8b21f3ralu79C0nN41gE0jCNCqtdiBbULgevpVIzz2qDdcKl/8AxHG3+Vefzt6Ue2bBH6LFIpI7OTSQDYWdSOXkVA+J8a4+MW/4xqiU2tD3+y9mjOPHLUsuZZvNiG1TSM56XOw9ANh8BUSlAzB/H7BXsZk3l8qTZ6aikqRMxuJ0IT15D1N/Hbz+FJYsVKNUgiU295izsQDyBbTZR5bCt+PxLSLawuCGHPmLjf4GmfDMbnLc4dtlCYWMLe4uZNRPyt86fjo8ztvHa6CbE5s5sqJpJ5m4Nv0f4kfDrXuGeWNFPZgJ02cA+Nna4JveoK6tRLCwOwvz2J5+F77DyrpWJjL8LwnclJQf/wCqSI/81Ms89xa3NHs7yeMSDMHxeHijIZTCxRndGIFpQW7hLAMBYn3fG1Xbivh/Lm70rxYaW+ntEZI2uLHS63CvsRswv3hYjauGwxkE3ttr+DMApt6L9rN4V0Ob2nATLPHCWeSDssTE7BYiyNeN0YBi2zSCzKO6QOlZ4o7MfHBkpSimQeIcrXDuqBcUhLHS0wQJIBv3NMIFyOmu4te1Lqhy5/KVMYYrCWLLCGcxINWpVVSfdU8v5ACP90n8vl/Okyab0PWwRmo+PcaUUr+6T+Xy/nR90n8vl/OsDxpRSv7pP5fL+dZ+6beAoAZ0Ut+6jeA+2s0AfTtFFFWHzRrmj1KRuLgjbnv4VzbJuA3OIwzPhhC2HkEk2JZw8uIdbgBLEt2bGzEvY9Lc66bWLU3Hmljvh5gCisSXttzr1WGFKAqmPzmVHk0K7dl77E6FG17Adbj/AJhzqx4DFdpGj2I1KGselxeomL4fjkk1tq6alDWRivul16kDamSrakwU1JtvQVFT4m29Pnl/J6ry0YPMA9fjXqinDTFqzRRQAUl4qyc4iDSFEhV0fQW0q4VgWUnl3lBG4Ip1RXGrQFY4V4baGWWeRI4mlCqsUfuxotyNRAGpyTcm1ttqs9FFcjFRVI4lWiIGa4kotwbDYHa53NhaouWZmSwVr2Yd24II2J8OVgfQimmIgDqVPIi1R8HlujcsXb8ZrXt8BSciyuceB0uYxNVqTaKwKzVBgjY+RdBD3swI25kEb2+HWl3D8SRL2IYkglu8ADY+lMsww5eN1BsSpAI5g9Ptqr5LkLdtG/ZNF2dy7M12ke1jax92+9zzB+U+V1OLUbe3s9xGRVKMlG3t7Or+eRJ9pGE7TLcQPxVDj/Iwb9gNfPlfTee4btMNOn40Ui/NCBXzGKMu57vYH4WvMzRRWnESkWA5m+55ADmf2fOlpXoXTmoR4mbSwHPb1qx8MYiMZfm0Tso7SOKRLsF1MA4Om53NwpsN96reWZb2sgGmR2/NALf7iAo+ymea5SkKgtHOhPIs8TLfnvoFx86fGHDqeTn7UsqqhYsgbkb10XhcCfIMbAWAMZlK3IAFwuITc8gXuPnXKJ30SK/oG9Cbb/YfhTnJk7UlHeQI1m7NBqLFfdFrhQQCe+2wufSiMOF+QZc8cuNNrxJkL7oJ1JHmQQPmRapANTM7y6EKQrop5dmrGZv/AFJBaMHyW9V7AyFJAn1Wvt4MN9vIisyxqtB2HtjlJRkhrRRRST0gooooAKKKKACiiigD6qoooq0+ZCiiigAooooAKKKKACiiigAooooAKKKKACiiigAooooAKKKKACsaaKKAMOtwR4i1ct+8YPyv9T/VoorLinuNx5Z4/pYfeMH5Z+p/q1rk9gwJB+mWIv8A8DoeY/xfIfKiihQSNS7Rkmqb09g+8MPyz9R/Vo+8MPyz9R/VoorQgjYj/s9BzvjdvDsPD/1ak/eGH5Z+o/q0UUAH3hh+WfqP6tR0/wCz5+EDnG3tew7Dqdv+98KzRQzqbi7RL+8YPyz9T/Vo+8YPyz9T/VoorHdxKPxeXr+SD7xg/LP1P9Wj7xg/LP1P9Wiiju4h+Ly9fyQfeMH5Z+p/q0feMH5Z+p/q0UUd3EPxeXr+SD7xg/LP1P8AVoooo7uIfi8vX8kf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7114" name="AutoShape 10" descr="data:image/jpeg;base64,/9j/4AAQSkZJRgABAQAAAQABAAD/2wCEAAkGBhQSERUUEhQVFRUWGBYXGBgYGBoXGBgXGBgXFxgdFxwXHCYfHRkjGRwcIC8gJScpLCwsFh8xNTAqNSYrLCkBCQoKDgwOGg8PGi8kHSQqKSwpLCwsKiwsLCksLCwsLCwvKSwvLCwpNSwtKiwsKSkvKSwsKS4tLCwsLCwpLCwsKf/AABEIAKUBMgMBIgACEQEDEQH/xAAcAAACAgMBAQAAAAAAAAAAAAAABQQGAQMHAgj/xABNEAACAQIEAwUEAw4EAwYHAAABAgMAEQQFEiEGMUETIlFhcQcygZEUQqEVFyNSVGJyo7HB0eHj8DOCkqJDsvEIU2Nzg8IWJCU0RJOk/8QAGgEAAwEBAQEAAAAAAAAAAAAAAAMEAgEFBv/EADARAAICAQIDBwIGAwEAAAAAAAABAhEDITESQVEEEyJhcYHwMpEUobHB0eEjQvFS/9oADAMBAAIRAxEAPwDuNFFFAGCaqecR5hiJymHnTCQhFZXMQlkkJvq946VA22573q20m4p4gTB4d5pNgo+N+QA8ySAPWm4nJSXCrfLS/wAgKphuIcdgsdh8LjZYcVHiWKJIi9nKrC27KNtO4+fPoehiua+z7IZsViPurjRZmFsNHv3EN+9v1IJt46ieot0hybbbmqO2qMZqKriS8VbcVvblpotOaOIGcDntQ8gAueVVHGez2HESyyY0vMWN0JkdVjWw7qqpAFiDvve/jekPCX4HNpMJhZZZcKsRaRJG1iJwRpCnp0FvM3vbbz3Jp6lUcMZRbi9Uremn3LwmaO/ejS63tfYnYkEG7LYi243tuOYrdl2ZdoSrABh4X3ta+zAEEXGx8RXnMMaI+6gGtt/DpzJ9Bz8B6CteTYT653O9m/GvpLNvyBIFtzsBXnuc49ojjjNyb1kqVJa66LTWktddRenDdDDFBipCGxIIDc9Ox3t1t4VSG9m0Jj14jEYvtrd6X6Qb6upUWsFvuBbYVfTXNeO8bPi8YmWYc6Na65X6LF1+Y5+NwvU16E6rUZ2fjcqi65t+SGHssziWZMQjytPFDLohmb3nWxuCettjf8+r3S7IskjwkCQQiyILeZPMs35xO9Ma7FUqYvNNTyOUdgrywr1RWhRAaGOHU/K4AP52nkT526+HPkKruAY4vGCUCyRW38eekfG97dAOl6ZcX4R3iHZqW7w1AC50m/T9ILTTLMCsUaogsBvvzJPMnzpEk5z4eS19SqEljxue8na9Fz+/IlCs0UU8lPMiXFjSTiPP4sFE8r2HU25ljsLDqx5fDfYU9qj8fcLtisTgmsjwxyXmjZwt1JXvb87AEEcyDWZNpaDcKjKaU3SI3s4yyaaWXMsSCrTjREn4sNwb/Gwt42J+sK6DXlBttXqiKpUGXJ3kuLbp5IKxeufe0rj/AOjlMLhJtOLYgtaMS9lFY3L6mCqTsRe5t03BrmuNjkxF/pWIxGIv0eVgnwRCFFaFHf5c5gU2aaJTysZFB+01R839tEUErxDB4x2RipIRApsbXU6zcHmDaubYfLok9yNF9FF/na9SAKALtF7eIf8AiYHGqPEIrf8AuFIlz7D4mSRsM4ZdROkgqygm9ip3Fjt4bUnqNiMCrtr3VxydSVf/AFDmPI1xqzE4cSLPUj2aRf8A1R/JJT/uQfvqjz5XLzjxWIU+blx8jW/hjizE5XiTPPGMTGylHZLK6hmUlrWtfu8iLb8xWVGhUcTi7PpCqf7RPch/Sf8AYKe8PcRwY6BZ8M4dG28CrDmrjmrDw+PIg0i9onuQ/pP+wVqWwzL9LKRRRUbMJtETHysPU7f36UkhLd7KsHqOJxB+swjU/moLn9q/KrBxrmvZQaFPeluvov1j+7/NW3gvLfo+BhQ7HQHb9J++b+l7fCqTxJmv0idmHujup+iOvxO/xpj0RXJ8EKFdFaDjUH11+YrNLJTttYvUTNJJRG3YBTKVbRq93UBtq8r2qqzcPY3R2ozKQPa9miVUv4aQdt9utMk2tlZ6DbWyLtVb44ySLHYZsNIzKSVYFBcqy7g2Ox8LedeeA+IpMZhi0unWjtGWX3X0hTqHrf7K2ca5a0sACCVgskbSJE2l5ItQEig3BJ032uL2I8KdgyeKM4utdGEWpK1sNcqkHZKobUUAUmwXdQAdhsPTpUyqXwBwucM+ImEJw0c3ZiPD6tTKqBu/JZiokYn3QdgLVdK7ljGM2ou/P5fodKT7Ts/lw8UccA/C4hxFH5MSBf13AF+pv0pnwRwguAg031yvZpZOrP4DrpG9vUnma1cZYrDBF+mLHoVg6a76i68jGE71/IUz4d4iixkRkha4BKsLFSrCxsQwBGxBpFeK2VOT7lRitL1fXp/wzjoQZQSVsRZrsQdjflysRf5dejNTSDNU0yblUQjmbklt7j15H+xTLJ1YRjV4m3pt4k7XvbytUmJwjnmop29W9OVL1X/RLT4UyczWFUzPc1wWHxSYnEdnHOqlFJdtZQ3uCiHvDfmQbeO1XM1U864WmeeV8O0MYnREkdlLSpp1gmMDusWVvrHYrffpZK60O4eHi8TpfPmxZcHjEljWSNgyOAysNwQdwRSw8aYHX2f0vD6uVu1Xn4c+de//AIajGEGEGoQiMxGxsxXTp5+PUnxpFxDkeW4bBscRhsNpRfqxqp8O6R3gxPLe5J51RhjCTSndvTSvnsLdXoXNXBAINwdwR1FZqj+x7DyrlwMgZUeSR4VYklITbSN+lwxHkb9avNcz4u6yyhd02jgj4gd1KaAXLtpAJAVTYkX3udgT52tttXnhrHSMZEfSQhADLcrcjcA9bf3403xuBSVCki6lPTccvMbivWGwqRqFRQqjoKn4XxXeg1SjwVWvU20UUuxuZFWVEF2bkTyuBq09BqK3O5HLrROagrf8i0rGBqlcZTtFIijERYWN0kZpnAZtSFO6uvu6iGuOZ7hsBT6TMZUK61Fibb2F/QqTY+RG9uY2uw7JJFUlQw2YXF7G2xseRpOPPHLcVaa3TVP5oMj4HxPUR8A4id8GrYgliWfQzII2aK/4NmUciRvbwIqL7S+OBluELrZp5LpAnO7/AIxHVV5+ZIHWrbavm3jfixMZmks7sOwwv4GAX2LAnUw9Wu3jbR4VQtEYnLik3VEfCRmEapCZcRO93JN2dz3jueg3JP8AIU2pPk8/bu8590fg4+m2xc7+JsPhUps3j16FOpuoUE6RcC7EchcgXPiPGumSdRWKzQAUUUUAFYNZooAX5TncmT4tcTDc4aQhZ4hyIvzUdGG5U9DtyNq69xvjElgw0kbBke7qw5FWVSD8q5NmuHDxMp5EWplwNnZlyxIHN2ws0iD9BwGX/drHoBWZbC8v0Mb1pjwX0jFYfD9HcFv0F3P+0NW6mvs7iU4qbEyEBIwIUJ2Gpue/IbD/AH0uKtkuNXIufGOZGHDkIG1P3BpVjYEd73Qd7bD18q5/l/CmLxfuqcPCebyAhiPzU979l/Guug1kCmVZU4KTtlIj9keEAF2mJsLnWoufG2nairxRXaNcK6GK53xdms2LxP3Pw2xN+1boidb28iL+oA510N3AFzyFViPDwQ4yTFFmRplCMGKhCRpsQDvewA2PwrGROSrlz9DORNql7+g5yPJkwsCQx+6g59WPVj5k70wrANZNbSpUbSrREfF45IheRlUeJNvlWjCZ3DIdKSKW6C9ifQHeteKyZJJFkezFbjSwDLpPkeTAi9/XytWOIo4mmjjwyKsurmo07m9uW1796/Oy+FS58s8S4tK6a2ybtGWeJceldNbfp/Fe494gyWSVopYDEssRaxkQupV1KkHSQbg2I36Edb1u4byEYWNgXMkkjtJLIQAXka1zYbKoAAC9AKarWaqpXZbxy4eHkeJIgeYv/Gq9mXF5SRo8PhZsS0dg5QAIpIDW1Hm1jewFWNluLVAx00WHVpGstl3PIWUdfQdfhXJJtaOhb1W4ryPjiOeXsHjlw89riOVbFgOek9dv7NWW1c64ZMmY5h9NYFYINSRXFtbMCp+ABJP+Uc710WsYpOSt+xjHJyVhXJ8zy05lnj4XENbD4VRL2dyDMWC2P6PeAv0AI2LGurSXttz86o2ccbdhJIywTTmG4ldI1CooAYjW5BO3esLjcb16PZJzhN92rk00n0b5/t76am2i8RxgAACwAsANgAOQFeia1YPEiSNJFvpdVYX2NmAIv8DWyRLgi9qjOijH8VQxMUJLMOYUXt43PKt+WZ/FiLiNrkbkEWNvHfmPSvRhjw4dh3Qx1EdCwFid+thv02vzveuZJfEY1p1GlEuNhbUSrKL+J3v47LepJ5MkJxVp29q5dbvl6EmTJOGSMbTt7VrXN3fL0LlWnElVUkjbn8en7q3Co+YAGNgSBcEXPiR4daqfkVoTKzTyA9OYG/dU7aj5kXCjrufR9EgVQALAAADwA2H2VEywix3BY7m1/ADr/AUvz/DYmZkSGUwR3IkkVQ0nIFdN+S3uC3Pl0uah7JinGLy5PrlV+XSPt/ZrJLkuQ8kW4I8QRtz38K4NnHsciyzC4nFzzmfslJgQLpXWxCI0lydVmIJUWBtzPKrpxC2LyxVmXGvOuoAxTAEsD4MN78+VuR8LVecfl8eKgaOeMPHIo1I3wNjbkQbb9CKsjO3TVMVGVuj5i4dy/E44x4PBDZVBll3CIDuxY+pPmeQrqOd8H4bKcmxAjGp37EPK1tbsZov9KjchfLe53q+5LkUGEj7LDRLEl72Ucz4sTux8yTW7MssixETRTxrJG1tSsLg2Nx8iAb+VbNnzqeIWlk7LCRPPIeQRSx+wH5/bVrw3AOOTCy4rElUaONpFgS8jtpFyHYNpBtfZb7geh63leTQYZNGHijiXqEULf1tuT5mptAHAvpqWDBgVIuDfmKjNnsIDNr7qkBiASAW90EjYE2O3kfA10rO/Z1kyyGXEJHEWNyvbNEpP6AYW9FtXts6yRIPo18MYb37MRsy6vE903b869/OgDlycS4c8pB8bD9ppj2q+I+YqTxfkWVYhYly+bC4VhIWkZkm3W22m6nkb7bA7b7UyyP2XYOW181eduqxNHHf0BLMKAK/inBjJBBHl60u4Ea2Kxajl3T8dR/iamcQYBMFisXhV2RJBKl97RSKJALnc2Nxv4V69n2WMIJMUwI7eVlT9GOxY+mp7f5DWZbC8v0ssWNn0IzeA29eQ+2ujcB5GIsvRHW5lBkcHrr5A/wCTSPhXOo8CcTiYMMOTsGf9Bd2+wH7K7Wq2FhyrkULwx5lEzSWbLpQImJhf3VbvLfmV8jbcWtcehp7k3GMU1lf8G/gTsf0T+4/bTLN8qTExNFILq3UbFSOTKejA71yjHYKTDTGCb3uaPayyL0I8/EdDQ7R2Vw1Wx2S9FclXN5gABNIANgNZ5fOsUcZzv0dcqgZ/wc8006jDo5mI04iRwwhQqoYKp72sMGIAsveG+1qv9YtXZRUlTHyipKmasHhxHGiAkhVVQTzIUAb+dbqxejVWjovz6UrBIy81Ut623NKeD8qAj7djrke+/OwvY/Ekb/L1b5zjDFGXvpVeZtc7m21LMmz0mURNG6hwShYActzsOW1/iPOpcij3sZSfovN8/wBiXJCPexnJ7XS83Wv7EnMsdN2ixwBRe/4R76bi11FvrW3+B8DS/EZzicMy/SOzaMmxK8xa5J6b2F7WttzqwY3EiNCx5D/rVWy+F8bP2j37JDyItfrb1OxPgLDreu5bTXC3b2PWwU4viS4Vu+fl7lxFVP2kZNNiMMqwC5Eil11KpZN7gFiBcNpO56VbQKrfFjyJ2fZmMGR+z1yk6U7jMO7cA+6QLkbkc6dkScWmQyjxRaY7y/CJFGkcahUUAKB0H8fOpVVTgTHzSLMJHWWNJAsUqroD7d/SLkFQ21xz3qw5hmKQoXe9hYbbkkmwAHjeiMlw3yBNcNkm9V3M+Co55XaSWXspGV5IAQIpHRVUF+7qI0qt11aTpG1eZOLHTvSYaZU8SOXrcAD4mnuBxySoHQ3U/D1B8CPCjF2hcXgev2ZiGaE3UXr9v1N6rYW8KzRRWxpWuNMM7rGEDEFrNpBaw5gkDe1/2D4u8vwCxRhEFlHzJ6knqT40qz3ESI6Kis7PfSL6VFt9+vKtvDOYvKsgkAvG+nUDdTt0PW37xUqUI5m+bVelcr/MmUYxzOXNr9PMciomaQFo20gFgDpuL787fHlfzqZWCKpatUUor2VqWkUo2q19TWt6jn4i1j43FgN3OYYoRRM55KCSTyAHMnyHOpFqiZoUMbI4LK6spA6qwsd+mxpGHD3UWr3dmpSs5/w/gHzTEjFzgjDRMeyQ/XYdT5A2v6Behq9Z5nceEi1yk7nSqqNTu55KijcsagcLCGBBhY5Cxj1EK7IzgFiSDpA5E9RUjiDIXnMcsMvYzw6+zcoJFs4AYMrdCANwQR8xW8UaWu/MTjjS135+oljfNZhrSPC4ZfqpMXkkI/P7MhVPluRU3Kc1mL9li4eyl5qyEvDKBzKN0b8xt+u+9J8zy3OWZG+kYSMIeaGVQxJX/EQghuVrfnG29iH2T4PELdsTie2ci2lUWOJRz7oHeJ82PoBTRgZ7na4WPWys7MQkcaC7ySHkqj7SegBNJY+H8xxnexWI+hxn/g4feS3g8p6+lx5Cn2MymKZ1dxqaMOq78tRXVa24a6jcWI8aVLw1iIWdsLjZF7SxZZ1GIFxexBJVh8zyHgKANuC9l2Xx7mHtW6tKzSE+tzb7Kbx8K4NdhhcOP/ST+FIHwObH/wDNw6jxGH3/ANxtWk8HYqX/AO5zPEsOqxKsAP8ApvQA1zfLMsiW+JiwaD89I1PwFrn4VRMwwGVYolcDgp53/Hg1QxD1eU6R/pNW7L/Z3gYjq7HtX/GmJlJP+bu/ZTPFNiAdGHihVR9aRmA9EjiW9h4kjrYHnQBxLij2bYlZ4FMo/DjRJdjJ2EfaRqmpyBrJZtKgAXKkDYEjo3FGUx4WLC4aEWjijZR4813PmTck+JNNcHh3xWLCYoKrYQxzBIyWjlZw4iluwDaU0uAhGzb3IC3W+0FHlxMcMW7uqovkXZrk+QUEn0rMtheT6Tz7MMs1yTYthtfso/QWLEfYPnXRGHwqJlGWJh4UhjHdRQo8/EnzJufjUyurQ1FUqK7NxMcPL2eJWwO6yJupHmvMEdbXrZnuTw5jh9IYXHejkXco/wDDoR/KtvFOR/SYCqkCRe9Gx5ah0P5rDY/PpXNMrzeSJzoLRSIdLqehHMMDsReuN0LlJx32NMmSZgpK/RWbSSNQFw1trg35HnRVrX2gzW3jjP8Aq/jRWbiL/wAZf6KKKYVC3OGl02h2Nxqa1yFJsdIPNrb28B42pLmeBngjMgxTkrvZh73pckfAirU52NUty+On0gkRobkg7W5beZ3A9CT4VPmr3exZ2Zu+XCtXaT0+bFiwEn0rDDtF/wARWVhy5EqSL+Nrj1rOX5IImLszyyEW1uQSF8BYAAVPw8QVQqiwAAA8AK2UxQWje6I5qMpcSXoLs6iV4WjZtOobG17Ebg29f+orGRRqkSoCCVBvYaeZJvY0Z9h2aF+z2e1wQLnbew86T8PYA9v2idqI9JBMtw0jG31TuAPHxWuS0mnWpRBXjab03rzLTetOKwkcqlJEV1PNWAZT4XB2pdxHDiJISmGfsmJW7gBmCau/2YbbXpva/wD0pvEPDE2CgfExZri1ZFL2nYSo1t7FSBa/LkeYFqsxYY5NHJJvRKm/0ROdGiiVQAoAA2AAsAPICvM+FVwQwBBBBB3FjSvg3OHxWBgnkUK8iAsBsL3IuPI2uPWnJpUoOEnF7p0BVuJc80r2MXedu74mx268yenj6c2+QZX2ECoee5Pq25A8hy+FK8kyYripnkXqeza4OxJ5W3B02G/nVmqLDGU5vLPzSXRf3X2I8MZTm8s9N0l0V/vV+lGaKxei9VlhEzHLEmULILgG4sSpB8ipB8q24PCLGoRFCqOQFb6Kzwq75nOFXfMKKU5xxXhMKQMRiIoidwrMNRHjpG9vO1b8qz2DErqw80coHPQwNvUcx8aa8c1Hip11rQ6T6hZxgTNBJGp0l0ZQQSLMRsbjfY1NorAFI4e4RZcRFM2HjwqwqwCqyu8jsulmdl20AXsNyb3Nqu9F6xesxio7HFFLYQ8chhgpHS5aExYiw5kYeVJmHxVCPjU+OQMAym6sAQR1B3B+Iqc63FiLg1V+EwYkfCNzwj9mt+ZgPfw5/wD1kJfxiatHTHBz6op2/GxeLI9BKV/9tPqrPs6l1YBG8ZMQfnPIas1ABRRWKACoGcYmRI7xRpIeoeTslC23JOhtvhU5mqo8QY04vELl8NyXs2JYco8OLFlv+O47tvBvOgBxwbhpHD4ycr2mJCaVS+hIU1mILqAYk62csQP8S1hapmFyQHFvimuTbQgI90CysfU2+XrTdEAAAFgNgPCvVBygovRUTMVkKExEBxuoPuk25Gg6SjVG4/4QMn/zeGH4ZB31H/EQeXVgPmNuYFNst40jY6Zh2LjY39242O/Tfx+dWFHDAEEEHkQdj6WrmjMaTRwlc/S24a/9+dYrr83BeCdizYeMsxJJtzJNyfnWKzwCe4J2aZ1BhlDTyxxA8i7Bb+lzv8K8ZXxBh8T/AIE0ctuYRgSPhzqLieF4ZJxPMiSOE0fhFDhVuWGgNsp3IPj8KoOe4WBs2wkWXxLHOkgeZ4hoCxCxYOF23W/TqB9a1EpNHpYsUMmmt035HVJpQoub/DcmkuUtFC7KCw7RrgMwO5vYDrvfrfkKeMtxVRg4aYsEMekK5Zpi2pnF7gKAbi4536i/rnJappWzOJJppypFwBrNK8RmDdp2cY3sTc9bGzabkDYkePp1rV905EcCUAAgnzsOo0kg+m3Pa9qVk7VDG6knXWnX3+IUoNjg0Ckef5tOjJHholeRyw1SMVjTSAbEjcsRyUeB8KRY3irHYKz42CFoLgM8LG63PPSxuf73pzyJbi3NLcvEh2Nt65LiFkz3HNDcrgcM47UjbtXBPdHlsbeAu3MrXVXxAChhcg2It1vvVVyJ8Fg8TJGkixvipO07JplPfN/cQ95dV+W97C1eh2XKsXFKKudeHy6v7bdDr1LZh4FRQqgKqgKABYAAWAA8AK9Sx6ha5HptXq9LpM8QGw35b3UDe/K5uR8N9rXrzsuaGJXN0aSb2KviMZMp1KY1YSFFiHedirWN/K3kNiPGrpJIQOVz4edQsEIZHMioBIQLkqAxFtu8PeHmCRTKsYKac1K0/dCo43CTbfz+yjjJszmUyNjxh3ufwSQKY0seWpjqcW+tW7gTieeaXE4XE9m8mGK/hY9lcNfmOjC392rR7Q+LZISmGwylsRMdMYG9r7aj8TtfbYk7A014F4RGAw+ljrmkOuZ+epz0BO9hf43J61v/AG09z0ZP/Dc0tfp0Sfm/TkWWvLjwr0KKaRCMcM4dJZZnjjdpdJdnQO11ULsWBIBAHdG1/WqFkkcU2fhsBEscUCSDEvGNKOWBVVsvdvqty6q34t6e+2HMpYMDeEldbrEz8hGrg3Ynpy036aqf8HcLRYDDLDFvyLv1ke27Hy8B0Fq9LFLusDySbblcUr0qlbfonovfkcerHgoas1g15p0U47PtDmOON5XFtQUbLe9rmx/s1qwPE6vII3jeJzyDC1/LexB8NqnzpHF3yACBa/Ujc2Pj1O/K58TVawzNjMUr2tHEQQfQhgPUkDbwBvztU+SUotU93sV4oQnF3HRLe+f6a9C5Ugz3DdnKuKBsFQxz+HY3LK5/8p7t+i8lP6W8RZtHhsNJNKpdFABUAEtrYIB3iFsSwuSQALkm1UEhUODcszDDJFA6YUQRltT63aRwzM90AsouT1qQc7nbGRlXAgbFSYQR6V74iglklkLEariVNIAIFkN7ltomQ8QmEnBSrJhiO7hGxS2DKeURZWKO0fIWYll03Fwb6svmWEYWaXtHZXzHRGimSWSeTEMGsq/ioHuTYDXuRQBe6wzWqp/fPwQRzIzRyRu0bQsoModbXFkLC2/O9uY6Uixee47MJ4MPEj4ODEazrP8AjGJFDOwH1V7yrtzLjcigBxxDxa7y/RMAva4ltieccI5FnPK48OnW52Ng4V4ZTAQNdi8j3eaVubtzJ330jew8yeZNSeHeF4MFH2cCWvuzHd3Pix6+nIdBW7iF7YWb/wAth8xag49CejXAI6716qDkj3w8J/8ADT/lFTqAWoUXrTioiyMFYoxGzDmD0O9ULGcfYnDT2mhRo1ssgW+sHq4JNrHnb7RXG6OOSW434x4b7QGaId8e+B9YDqPzh9o9KpmCzOWE3hkZPIbqfVTsfXn511HKc4ixMYkhcMp+YPgw5g+RqncY8Odk3bRjuMe8B9Vj1/RJ+R+FZkuaE5I14okUcf4z8TDHztIL/DVRSGiscTE97LqdE4/zGTD4CaaIXZACOvMhbkeC31f5aXezLhlMPhVn1dpNiVEkkt7khu8FB8BffxNz4WecR5n2ERd76LhbKpdmLGwAHmdvj0pZwvxSZpmw8kEsDLGJFDhBePVo+oSBv09fCtuuJWevFz7lxitLtv50LXRWBWa2TEXGzrGuojly9d/50qwsLTSFn3GwItso2IX1OxPgPW5Y5sAUtcA3Ui9+akHpv5X6Xr3l+nRZSDb99z13qDPinmyxg/oSt+bvRei38zcWkr5mzEOFUsRsN/jfb7etc3nlfOcWIluMHCwMjDk5HJR69PK7fi10LOIFkgkjZtAdGTV4agRceY5/ClXA+V/RsKsJaNmUuWKXAN2JBOoA3tYfAVTOLk0uXP8AgnnFyaXLmPjGLW5C1rctvhXPofZ87SJG8MEcUc5macHXPPaRpI1F1ug3AYliTpsNq6LRaqseWWO+Eaa5ItQtUKR0w6nTfckhRvuedh0F+nnTGlGYYMtMuxsRYEC+k3sd77HSdvja+4qLtWSWLG5xVvl7uvt1NRVuma8mwxLFzse9cdNTaCQPTSASNrk9eTqvEMQUAAWA2ArZXezYe5x8LdvVt+b1YSlbsqea5VC+Nhxup1eBShIA0MragA2rl7zbjxq0xOCoI3B3HpVK4x4eaXEazhWxatGFRDIFijlBN2kDMO6VI7wBPdI6irDwlkhwmDhgZtZRTcjlcksQt/qgmw8hTlu9Bs0nBNyt7V5DeiiitCCvcT52cOF7ruZG0pHGoZmaxaxLEKNgTueQPOvPCHEzYrto5YXhlgZVdWKt766l3Q2vb91Ms6ycYhFBeSNkYOjxkB0YArcXBG6sykEHZjRkeRRYWMpED3mLuzMWeR25tIx3Zj405PH3bTXi5fPn8gxooopICbijBtJAQgubja4Fxfcb7edtuXwMrJ8GIoUUC2wJ5XLEd4kjYm9Q+IyyqrKASWVe8bKura5t0vUfhvESGSVGYOi27yiwD9VHjtz58h40l8KyXz2KFxPDWlJ3+xY61YrDLIjI6hkYFWVhcMpFiCDzBFbaKcTlFzrLJMFEiIyYjCvLDD2GKUuIxJIqLaXnoW4sJFc8hepPF+MjiwzIDErv3FVsSuENmIZ9MhuQbWJAG9MuPHtl2JtzMZUer2X571VMwxsRXHo6qxkxiISYxIsSaYMMrNqBVXLKQt/ENYgGgBLw1PhMJh8crDDdoEBQ4djPEgkhkCIsrXcSFo21EmxLpbnTjCSSYZ8s2DTfQxEwa90QDDNLIfPu9mPzpF5gGo2a5UI8OseHiiSNXjd/qhUhZZSQoU62OjTuRe+5rUsuNnnkxKpAgmWLQ0jO5SEIGVBGgXfWzljr3J8AKAOgZJxAJXeJwFkXvADkybC636gkAjzU8mFY4zltg5PPSPmwqn5tM0KpiB78BEhttqCj8KvXZo9Yt46eoFWLjzED6MgB951I8wFY/wAK49jE9Isj+zjGu8cyOxYRyAID9VWRSAPK99quNUT2aN38UvnC3zV1/dVvzbDs8LqhKva6kbEMNx9ooWxyD8CZMqtcYcPdsnaIPwiDl+Ovh6jmPlS7B+0JUjH0hWuDZmUX2/GK8+fMD1A8LXl2ZxToHhdXU9VN/geoPkaNGd8M1RxvDSzYWTtsI2k/WTmrjwI6+nyIrovDXGcGPQxsAkpBDRNvqHXQfrDy5j7aV8Z8O9mxmjHcY98D6rHr6H9vrVGzDLyT2kZKyLvsbEkciCOTedYutBCk4OmdEk9ngJOmawubArcgdLm+9YqkJ7UsaoCloyQLXZO8bbb7jeiu6Gv8fQ69muWieJo2LKGsQymzKysGVlvtcMAd/CouS8Oph2d9TyzS27SWQgu1vdHdACqOigAU2tWbVqipSaXDyMUXpLxK2JZAmEZY2LqHlKdoY0INyicma9ufIEnpVQ4hw2Y5dC2JXMhOsfeaOeJVDDwUpuCeVtuY3qnDg71qKkk3ok7/AIoyXfO4SULLYEEXNrnTfe245Xv8KjZNGS+tTdCPetbUdrevrz2357TMizL6ThoZ9JXtY0fT4alDW+2prkAXJsOZJ/fUGXs95FJvb+/j6muKlRBzyFzBJ2Vu0CNo2v3gLgAHxO3xqn8L4eR8ZHLFNiZIwjdu811jZytlSNGUbq25sLC1qsz8W4a9u0v6KxH7N/hTTCYlJFDowZTyINxQpQyPwyuugiOSGR+GSddGbHewvSI57O9zBBqRSVuzAElSQdiRb40+dAedKs6zVMOpIA1t8Lm21/Ow+Qrc9ruirF9VKNt/OVHjJ8/7VmjkQxyLuVPIja9rgHqPmK1ZiXEunvHu6tRIAA3vbfYC329a0cLZexLYiX3nFl/RNrn0NgB5C/Wn2KwCSW1i9txuR/ykXHkaT/knj0dP7afnX2GZlCGSo/Hzo05TiGdO9e4Nrnry8zuL2PmpqYTWFQAbbVW81yfEYmbfESwQaQVENlYtc6u0Y7ja1hy59Ru2ClCCT1f6k0n0RZRWRXPPpWIwGOw8H0p8VHO+gpILugJA1Bh4Xv8AAi3Wuhqa1CfFfkZjKzNFapsSqe8bX5efoK1R5ihIXVYnkCCpPPkGAvyPyrjywUuFtX0s3T3JVFYFZphwKKwTRegDxNArqVdQynYgi4I8waxBhlRQqKFUcgBYfZW2iijt8gorTicWkalnZVUcyxAA+Jqm5z7UoY7rh1MrfjG6oPnu3wA9a42luahjlN1FFszXApNE8cnuMN97WsQQfgQD8KoWa5pl0Bl9/FySFyQWvGuttTabWRDfqqlthcmqnnXFWIxX+LIdP4i91PkOfxvSWadUF2IA8+vp4+lKeToX4+xpa5GWiXiM4iPMGCBLQAhQSRd0mj2v1OlfiPhVgx84w+H1NyiVQbcyFAFh6m1UHIc/WF5maGSQOsSgWVQdDSsb6yLe8Olbs641kxKNEmHVRcXZpr7ghgCFTxt1piuiLIoqbrYmZhnjT9tqZxGgjcRK2gSRmVYZg7L37gSIe6w2DbVMzfjZ50jQxKix7ABiegA5+AH21UslmbEO0ekK5WSIi99pI3VSTYbCUKf8lb0cEXH8fhtSpSdF2PDhm2qtcix8PcYthJZJFjD9oqKQWItoLEHkfE07b2ty9II/9TfwqhUVniY9dlwrRRG2P4hMsjP2aLqNyBci558z1/fUbKs3kw0vawNoPVeaMPBgeY/Z0tUKiucTBdjwp3wl2l9qcrqVeCFlIII71iD8arZzk39wfM/wpbRRxMJdjwy3j+owObfmD5/yopfRRbMfgMH/AJ/N/wAn0ZRRRVR5BrmfSpPgL1yaTtM+xpjBK4DDuO0YXHbOPqr5c/Qd7mVFdXxE4UXPy53qtcG5TBgQ2Hid7O7Sqj6bqGAFltuVsOZv61X2bKsKlNfX/r5dX69DjVlohiCqFUAAAAAbAACwA8rVqxeEEg0tupBDDxB6bVvFBqTc6IszaHDwaXVXsLAFVJPQX2sSf58q08EYVliZm2WRtSjfYcri/j+4VBxWX9tmBjkvoUagN7MLA+nO4PktquCKALDYVFjj3mXjqlG0vPr7dCKCeXM5tUo2l57W/Tp9z1Vez/Le0mia6aVPfUsRcXB/YCLfzqwmqtxH3JFBkEUbK12tdiw3sCepvcfomqcqTjqengclNcO5Zk5V7pRwyJOwHaX95it9m0Hlfz5/C1N61F2rFzjwyaCkvFWeDCYdpT028yTsAPMnr03p1STibCRTwtDMrFWsSQdNiO8DqO1xa/h40SunW4uV1puV/gPh2R3OPxW8sg/BL/3aHkd+RK8h0BPVjV6tSvIMziljCxSCTswqk61c7CwLFeptz9aa1nHFRVI5jioqkL58uDOHY36FSLqV5jboQd7+Zv0srxgUvphAW1xtsC7A6QBy1A2a/PYdDTfN2IiYg2sLk+XXkD03+FacpwIA1Xv0XyHUnxY8yf5387tkFlmsEUrlq30SpaeeyXTcoi6VsYrWSaAKzXqihPnE05KrCdAJs0hXVpuLiw8L7E9LjzIUZlLisIBIZ1lW9irLYm5H97EW8DvVpxU2hCx6C/h/YqnYWJ8fPqa4hQ7+flbxI+QPid4e1Kvpb43tTf39FzIe1aUot8b21f3ralu79C0nN41gE0jCNCqtdiBbULgevpVIzz2qDdcKl/8AxHG3+Vefzt6Ue2bBH6LFIpI7OTSQDYWdSOXkVA+J8a4+MW/4xqiU2tD3+y9mjOPHLUsuZZvNiG1TSM56XOw9ANh8BUSlAzB/H7BXsZk3l8qTZ6aikqRMxuJ0IT15D1N/Hbz+FJYsVKNUgiU295izsQDyBbTZR5bCt+PxLSLawuCGHPmLjf4GmfDMbnLc4dtlCYWMLe4uZNRPyt86fjo8ztvHa6CbE5s5sqJpJ5m4Nv0f4kfDrXuGeWNFPZgJ02cA+Nna4JveoK6tRLCwOwvz2J5+F77DyrpWJjL8LwnclJQf/wCqSI/81Ms89xa3NHs7yeMSDMHxeHijIZTCxRndGIFpQW7hLAMBYn3fG1Xbivh/Lm70rxYaW+ntEZI2uLHS63CvsRswv3hYjauGwxkE3ttr+DMApt6L9rN4V0Ob2nATLPHCWeSDssTE7BYiyNeN0YBi2zSCzKO6QOlZ4o7MfHBkpSimQeIcrXDuqBcUhLHS0wQJIBv3NMIFyOmu4te1Lqhy5/KVMYYrCWLLCGcxINWpVVSfdU8v5ACP90n8vl/Okyab0PWwRmo+PcaUUr+6T+Xy/nR90n8vl/OsDxpRSv7pP5fL+dZ+6beAoAZ0Ut+6jeA+2s0AfTtFFFWHzRrmj1KRuLgjbnv4VzbJuA3OIwzPhhC2HkEk2JZw8uIdbgBLEt2bGzEvY9Lc66bWLU3Hmljvh5gCisSXttzr1WGFKAqmPzmVHk0K7dl77E6FG17Adbj/AJhzqx4DFdpGj2I1KGselxeomL4fjkk1tq6alDWRivul16kDamSrakwU1JtvQVFT4m29Pnl/J6ry0YPMA9fjXqinDTFqzRRQAUl4qyc4iDSFEhV0fQW0q4VgWUnl3lBG4Ip1RXGrQFY4V4baGWWeRI4mlCqsUfuxotyNRAGpyTcm1ttqs9FFcjFRVI4lWiIGa4kotwbDYHa53NhaouWZmSwVr2Yd24II2J8OVgfQimmIgDqVPIi1R8HlujcsXb8ZrXt8BSciyuceB0uYxNVqTaKwKzVBgjY+RdBD3swI25kEb2+HWl3D8SRL2IYkglu8ADY+lMsww5eN1BsSpAI5g9Ptqr5LkLdtG/ZNF2dy7M12ke1jax92+9zzB+U+V1OLUbe3s9xGRVKMlG3t7Or+eRJ9pGE7TLcQPxVDj/Iwb9gNfPlfTee4btMNOn40Ui/NCBXzGKMu57vYH4WvMzRRWnESkWA5m+55ADmf2fOlpXoXTmoR4mbSwHPb1qx8MYiMZfm0Tso7SOKRLsF1MA4Om53NwpsN96reWZb2sgGmR2/NALf7iAo+ymea5SkKgtHOhPIs8TLfnvoFx86fGHDqeTn7UsqqhYsgbkb10XhcCfIMbAWAMZlK3IAFwuITc8gXuPnXKJ30SK/oG9Cbb/YfhTnJk7UlHeQI1m7NBqLFfdFrhQQCe+2wufSiMOF+QZc8cuNNrxJkL7oJ1JHmQQPmRapANTM7y6EKQrop5dmrGZv/AFJBaMHyW9V7AyFJAn1Wvt4MN9vIisyxqtB2HtjlJRkhrRRRST0gooooAKKKKACiiigD6qoooq0+ZCiiigAooooAKKKKACiiigAooooAKKKKACiiigAooooAKKKKACsaaKKAMOtwR4i1ct+8YPyv9T/VoorLinuNx5Z4/pYfeMH5Z+p/q1rk9gwJB+mWIv8A8DoeY/xfIfKiihQSNS7Rkmqb09g+8MPyz9R/Vo+8MPyz9R/VoorQgjYj/s9BzvjdvDsPD/1ak/eGH5Z+o/q0UUAH3hh+WfqP6tR0/wCz5+EDnG3tew7Dqdv+98KzRQzqbi7RL+8YPyz9T/Vo+8YPyz9T/VoorHdxKPxeXr+SD7xg/LP1P9Wj7xg/LP1P9Wiiju4h+Ly9fyQfeMH5Z+p/q0feMH5Z+p/q0UUd3EPxeXr+SD7xg/LP1P8AVoooo7uIfi8vX8kf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7116" name="Picture 12" descr="https://encrypted-tbn2.gstatic.com/images?q=tbn:ANd9GcTqNZM1mBvVONcnH0JVSGOLUTT9aCUt0EYEt0tkGGclicP_BN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66497"/>
            <a:ext cx="1872208" cy="2499120"/>
          </a:xfrm>
          <a:prstGeom prst="rect">
            <a:avLst/>
          </a:prstGeom>
          <a:noFill/>
        </p:spPr>
      </p:pic>
      <p:pic>
        <p:nvPicPr>
          <p:cNvPr id="11" name="Imagem 10" descr="MENINO~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3476488"/>
            <a:ext cx="1546412" cy="3079139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43608" y="0"/>
            <a:ext cx="770485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u="sng" dirty="0" smtClean="0"/>
          </a:p>
          <a:p>
            <a:endParaRPr lang="pt-BR" sz="2400" b="1" u="sng" dirty="0" smtClean="0"/>
          </a:p>
          <a:p>
            <a:endParaRPr lang="pt-BR" sz="2400" b="1" u="sng" dirty="0" smtClean="0"/>
          </a:p>
          <a:p>
            <a:r>
              <a:rPr lang="pt-BR" sz="2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Adolescência dos 13 aos 20 anos</a:t>
            </a:r>
          </a:p>
          <a:p>
            <a:endParaRPr lang="pt-BR" dirty="0"/>
          </a:p>
          <a:p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Na adolescência é que se desenvolvem os lobos parietal e temporal associados às áreas espacial, sensorial, auditiva e da linguagem.</a:t>
            </a:r>
          </a:p>
          <a:p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Alguns pontos nos quais os pais devem se autoavaliar: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A projeção dos sonhos dos pais nos filhos;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Imposição  X negociação;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A imposição, por parte dos pais nesta fase, é sempre vista como excesso de autoridade e preocupação. Faça negociação, sempre que possível.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A influência dos amigos é grande!</a:t>
            </a:r>
          </a:p>
          <a:p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Os conflitos geralmente surgem pelo fato dos pais continuarem a lidar com o filho como se ele tivesse 7 ou 8 anos de idade, quando este filho já cresceu e agora tem 13, 14, 15....</a:t>
            </a:r>
          </a:p>
          <a:p>
            <a:r>
              <a:rPr lang="pt-BR" sz="2000" dirty="0" smtClean="0">
                <a:solidFill>
                  <a:schemeClr val="accent4">
                    <a:lumMod val="50000"/>
                  </a:schemeClr>
                </a:solidFill>
              </a:rPr>
              <a:t>- Perceber o crescimento e começar a construir uma nova maneira de interagir com o filho é fundamental para que o relacionamento fique menos turbulento.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39938" name="Picture 2" descr="https://encrypted-tbn3.gstatic.com/images?q=tbn:ANd9GcRAkKDK3fOb8oVervijH7UWthhH_sTOGFjk0uCjifiJ2QJGoV0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0"/>
            <a:ext cx="1708738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1069</TotalTime>
  <Words>1006</Words>
  <Application>Microsoft Office PowerPoint</Application>
  <PresentationFormat>Apresentação na tela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Viagem</vt:lpstr>
      <vt:lpstr>Fases do desenvolvimento infantil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simone</dc:creator>
  <cp:lastModifiedBy>simone</cp:lastModifiedBy>
  <cp:revision>133</cp:revision>
  <dcterms:created xsi:type="dcterms:W3CDTF">2013-06-19T14:03:42Z</dcterms:created>
  <dcterms:modified xsi:type="dcterms:W3CDTF">2013-09-03T11:19:09Z</dcterms:modified>
</cp:coreProperties>
</file>